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160" r:id="rId11"/>
    <p:sldId id="314" r:id="rId12"/>
    <p:sldId id="392" r:id="rId13"/>
    <p:sldId id="399" r:id="rId14"/>
    <p:sldId id="391" r:id="rId15"/>
    <p:sldId id="400" r:id="rId16"/>
    <p:sldId id="401" r:id="rId17"/>
    <p:sldId id="490" r:id="rId18"/>
    <p:sldId id="402" r:id="rId19"/>
    <p:sldId id="415" r:id="rId20"/>
    <p:sldId id="412" r:id="rId21"/>
    <p:sldId id="414" r:id="rId22"/>
    <p:sldId id="413" r:id="rId23"/>
    <p:sldId id="344" r:id="rId24"/>
    <p:sldId id="1137" r:id="rId25"/>
    <p:sldId id="1161" r:id="rId26"/>
    <p:sldId id="1196" r:id="rId27"/>
    <p:sldId id="805" r:id="rId28"/>
    <p:sldId id="1162" r:id="rId29"/>
    <p:sldId id="1187" r:id="rId30"/>
    <p:sldId id="1163" r:id="rId31"/>
    <p:sldId id="1138" r:id="rId32"/>
    <p:sldId id="1139" r:id="rId33"/>
    <p:sldId id="1140" r:id="rId34"/>
    <p:sldId id="1141" r:id="rId35"/>
    <p:sldId id="1188" r:id="rId36"/>
    <p:sldId id="1168" r:id="rId37"/>
    <p:sldId id="1133" r:id="rId38"/>
    <p:sldId id="1134" r:id="rId39"/>
    <p:sldId id="1198" r:id="rId40"/>
    <p:sldId id="1169" r:id="rId41"/>
    <p:sldId id="1189" r:id="rId42"/>
    <p:sldId id="1192" r:id="rId43"/>
    <p:sldId id="1190" r:id="rId44"/>
    <p:sldId id="1193" r:id="rId45"/>
    <p:sldId id="1191" r:id="rId46"/>
    <p:sldId id="1174" r:id="rId47"/>
    <p:sldId id="772" r:id="rId48"/>
    <p:sldId id="798" r:id="rId49"/>
    <p:sldId id="684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7"/>
    <p:restoredTop sz="94422"/>
  </p:normalViewPr>
  <p:slideViewPr>
    <p:cSldViewPr>
      <p:cViewPr varScale="1">
        <p:scale>
          <a:sx n="106" d="100"/>
          <a:sy n="106" d="100"/>
        </p:scale>
        <p:origin x="76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073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슬라이드 이미지 개체 틀 1">
            <a:extLst>
              <a:ext uri="{FF2B5EF4-FFF2-40B4-BE49-F238E27FC236}">
                <a16:creationId xmlns:a16="http://schemas.microsoft.com/office/drawing/2014/main" xmlns="" id="{C3F25C71-2C2C-8C40-9E02-0063B9ECC6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슬라이드 노트 개체 틀 2">
            <a:extLst>
              <a:ext uri="{FF2B5EF4-FFF2-40B4-BE49-F238E27FC236}">
                <a16:creationId xmlns:a16="http://schemas.microsoft.com/office/drawing/2014/main" xmlns="" id="{11B3E14D-539B-B047-9305-5C54FC3047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 Structure</a:t>
            </a:r>
          </a:p>
        </p:txBody>
      </p:sp>
      <p:sp>
        <p:nvSpPr>
          <p:cNvPr id="105476" name="슬라이드 번호 개체 틀 3">
            <a:extLst>
              <a:ext uri="{FF2B5EF4-FFF2-40B4-BE49-F238E27FC236}">
                <a16:creationId xmlns:a16="http://schemas.microsoft.com/office/drawing/2014/main" xmlns="" id="{2ED3FC94-9989-E048-97A8-21C734CC9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F2C314AE-3CB4-6B41-AD20-7185CB3E92F7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6133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슬라이드 이미지 개체 틀 1">
            <a:extLst>
              <a:ext uri="{FF2B5EF4-FFF2-40B4-BE49-F238E27FC236}">
                <a16:creationId xmlns:a16="http://schemas.microsoft.com/office/drawing/2014/main" xmlns="" id="{51C4A60C-C866-E141-B84D-58707FDF09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슬라이드 노트 개체 틀 2">
            <a:extLst>
              <a:ext uri="{FF2B5EF4-FFF2-40B4-BE49-F238E27FC236}">
                <a16:creationId xmlns:a16="http://schemas.microsoft.com/office/drawing/2014/main" xmlns="" id="{E475A25E-1D14-174F-89B6-E79261C4B5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G8.1:Structure</a:t>
            </a:r>
          </a:p>
        </p:txBody>
      </p:sp>
      <p:sp>
        <p:nvSpPr>
          <p:cNvPr id="107524" name="슬라이드 번호 개체 틀 3">
            <a:extLst>
              <a:ext uri="{FF2B5EF4-FFF2-40B4-BE49-F238E27FC236}">
                <a16:creationId xmlns:a16="http://schemas.microsoft.com/office/drawing/2014/main" xmlns="" id="{20E04567-0615-954C-A7F7-DAD4C0B17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15856F11-15F9-D94F-B013-A797312B9A3F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7628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>
            <a:extLst>
              <a:ext uri="{FF2B5EF4-FFF2-40B4-BE49-F238E27FC236}">
                <a16:creationId xmlns:a16="http://schemas.microsoft.com/office/drawing/2014/main" xmlns="" id="{C1D9D4B5-9D9F-CB4B-BF2A-5B77AE4AB6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슬라이드 노트 개체 틀 2">
            <a:extLst>
              <a:ext uri="{FF2B5EF4-FFF2-40B4-BE49-F238E27FC236}">
                <a16:creationId xmlns:a16="http://schemas.microsoft.com/office/drawing/2014/main" xmlns="" id="{936CF8EF-F29E-2F4A-BE4A-BF2BCF61E7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 Pattern exercise</a:t>
            </a:r>
          </a:p>
        </p:txBody>
      </p:sp>
      <p:sp>
        <p:nvSpPr>
          <p:cNvPr id="110596" name="슬라이드 번호 개체 틀 3">
            <a:extLst>
              <a:ext uri="{FF2B5EF4-FFF2-40B4-BE49-F238E27FC236}">
                <a16:creationId xmlns:a16="http://schemas.microsoft.com/office/drawing/2014/main" xmlns="" id="{183121CE-50FB-DD44-BA73-63B789EEF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0B689519-6D57-D64A-B935-A4A92D9538ED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91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슬라이드 이미지 개체 틀 1">
            <a:extLst>
              <a:ext uri="{FF2B5EF4-FFF2-40B4-BE49-F238E27FC236}">
                <a16:creationId xmlns:a16="http://schemas.microsoft.com/office/drawing/2014/main" xmlns="" id="{906E5AC2-EB41-6B41-9125-EF5FA4191F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슬라이드 노트 개체 틀 2">
            <a:extLst>
              <a:ext uri="{FF2B5EF4-FFF2-40B4-BE49-F238E27FC236}">
                <a16:creationId xmlns:a16="http://schemas.microsoft.com/office/drawing/2014/main" xmlns="" id="{D0BC7CC9-EC8E-E646-BAE2-865A05FFB0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 Pattern exercise</a:t>
            </a:r>
          </a:p>
        </p:txBody>
      </p:sp>
      <p:sp>
        <p:nvSpPr>
          <p:cNvPr id="106500" name="슬라이드 번호 개체 틀 3">
            <a:extLst>
              <a:ext uri="{FF2B5EF4-FFF2-40B4-BE49-F238E27FC236}">
                <a16:creationId xmlns:a16="http://schemas.microsoft.com/office/drawing/2014/main" xmlns="" id="{385E2E2C-84B1-D240-A02C-1B35B23A00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33D08EF9-49F3-9343-9657-1B085D893F89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036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슬라이드 이미지 개체 틀 1">
            <a:extLst>
              <a:ext uri="{FF2B5EF4-FFF2-40B4-BE49-F238E27FC236}">
                <a16:creationId xmlns:a16="http://schemas.microsoft.com/office/drawing/2014/main" xmlns="" id="{F6C71A60-FF34-3E49-824B-B6A977995E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슬라이드 노트 개체 틀 2">
            <a:extLst>
              <a:ext uri="{FF2B5EF4-FFF2-40B4-BE49-F238E27FC236}">
                <a16:creationId xmlns:a16="http://schemas.microsoft.com/office/drawing/2014/main" xmlns="" id="{D759EB72-524A-7848-9CE9-467A5488D4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G8.1:Structure</a:t>
            </a:r>
          </a:p>
        </p:txBody>
      </p:sp>
      <p:sp>
        <p:nvSpPr>
          <p:cNvPr id="109572" name="슬라이드 번호 개체 틀 3">
            <a:extLst>
              <a:ext uri="{FF2B5EF4-FFF2-40B4-BE49-F238E27FC236}">
                <a16:creationId xmlns:a16="http://schemas.microsoft.com/office/drawing/2014/main" xmlns="" id="{AC1CBCA3-A27C-B849-AEF6-07388DC2A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43009AC0-D52D-9F4F-8073-33FD9420DF2E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310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슬라이드 이미지 개체 틀 1">
            <a:extLst>
              <a:ext uri="{FF2B5EF4-FFF2-40B4-BE49-F238E27FC236}">
                <a16:creationId xmlns:a16="http://schemas.microsoft.com/office/drawing/2014/main" xmlns="" id="{66027C5A-7E21-D844-8282-2238D25E21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슬라이드 노트 개체 틀 2">
            <a:extLst>
              <a:ext uri="{FF2B5EF4-FFF2-40B4-BE49-F238E27FC236}">
                <a16:creationId xmlns:a16="http://schemas.microsoft.com/office/drawing/2014/main" xmlns="" id="{B7EAEC01-2348-B645-8392-F343E5B841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G8.1:Pattern exercise</a:t>
            </a:r>
          </a:p>
        </p:txBody>
      </p:sp>
      <p:sp>
        <p:nvSpPr>
          <p:cNvPr id="108548" name="슬라이드 번호 개체 틀 3">
            <a:extLst>
              <a:ext uri="{FF2B5EF4-FFF2-40B4-BE49-F238E27FC236}">
                <a16:creationId xmlns:a16="http://schemas.microsoft.com/office/drawing/2014/main" xmlns="" id="{46052A6C-A66A-DD40-94F9-B3D46F25A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fld id="{DE78D78A-3371-CF43-A677-A2383C33AB1D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743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>
            <a:extLst>
              <a:ext uri="{FF2B5EF4-FFF2-40B4-BE49-F238E27FC236}">
                <a16:creationId xmlns:a16="http://schemas.microsoft.com/office/drawing/2014/main" xmlns="" id="{017413A1-CF9C-5341-BF6E-3AB4413AF0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슬라이드 노트 개체 틀 2">
            <a:extLst>
              <a:ext uri="{FF2B5EF4-FFF2-40B4-BE49-F238E27FC236}">
                <a16:creationId xmlns:a16="http://schemas.microsoft.com/office/drawing/2014/main" xmlns="" id="{936A314F-865C-4D49-8E8F-5971D31A20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굴림" panose="020B0600000101010101" pitchFamily="34" charset="-127"/>
              </a:rPr>
              <a:t>G12.2: Structure / Pattern exercise</a:t>
            </a:r>
          </a:p>
        </p:txBody>
      </p:sp>
      <p:sp>
        <p:nvSpPr>
          <p:cNvPr id="59396" name="슬라이드 번호 개체 틀 3">
            <a:extLst>
              <a:ext uri="{FF2B5EF4-FFF2-40B4-BE49-F238E27FC236}">
                <a16:creationId xmlns:a16="http://schemas.microsoft.com/office/drawing/2014/main" xmlns="" id="{ACBCB216-31E9-9445-B896-D7804D693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C6E0EA-0374-F147-AD1D-AAE1E77F1BEC}" type="slidenum">
              <a:rPr lang="ko-KR" altLang="en-US" sz="1200">
                <a:ea typeface="굴림" panose="020B0600000101010101" pitchFamily="34" charset="-127"/>
              </a:rPr>
              <a:pPr eaLnBrk="1" hangingPunct="1"/>
              <a:t>27</a:t>
            </a:fld>
            <a:endParaRPr lang="en-US" altLang="ko-KR" sz="1200"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058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9.gif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hyperlink" Target="http://images.google.com/imgres?imgurl=www.thesmartbaby.com/_borders/signdo15.gif&amp;imgrefurl=http://www.thesmartbaby.com/signdonotenter.htm&amp;h=490&amp;w=491&amp;sz=7&amp;tbnid=m9VpRKhLa-oJ:&amp;tbnh=126&amp;tbnw=126&amp;prev=/images?q%3Ddo%2Bnot%2Benter%26hl%3Den%26lr%3D%26ie%3DUTF-8%26oe%3DUTF-8%26sa%3DN" TargetMode="External"/><Relationship Id="rId4" Type="http://schemas.openxmlformats.org/officeDocument/2006/relationships/image" Target="../media/image30.gif"/><Relationship Id="rId9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hjxZcTA27X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NHun9ftaKw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9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Hun9ftaKw4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jxZcTA27X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는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/(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latin typeface="Gill Sans"/>
                <a:cs typeface="Gill Sans"/>
                <a:sym typeface="Gill Sans"/>
              </a:rPr>
              <a:t>ㄴ데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4"/>
            <a:ext cx="8229600" cy="4675652"/>
          </a:xfrm>
          <a:solidFill>
            <a:schemeClr val="accent3">
              <a:lumMod val="95000"/>
            </a:schemeClr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400" dirty="0"/>
              <a:t>뒤 절에서 어떤 일을 설명하거나 묻거나 제안하기 위해  그 대상과 </a:t>
            </a:r>
            <a:r>
              <a:rPr lang="ko-KR" altLang="en-US" sz="2400" dirty="0" smtClean="0"/>
              <a:t>관계 있는 상황을 </a:t>
            </a:r>
            <a:r>
              <a:rPr lang="ko-KR" altLang="en-US" sz="2400" dirty="0"/>
              <a:t>미리 말할 때</a:t>
            </a: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400" dirty="0"/>
              <a:t>This is used to provide information in order to make to make a follow-up suggestion.</a:t>
            </a: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3777ADB8-956D-D54D-A5F5-83485F191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170488"/>
              </p:ext>
            </p:extLst>
          </p:nvPr>
        </p:nvGraphicFramePr>
        <p:xfrm>
          <a:off x="827584" y="3645024"/>
          <a:ext cx="7704856" cy="210263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396778249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1444849285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835820652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4255911228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b="1" dirty="0" smtClean="0"/>
                        <a:t>동사 </a:t>
                      </a:r>
                      <a:endParaRPr lang="en-US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/>
                        <a:t>-</a:t>
                      </a:r>
                      <a:r>
                        <a:rPr lang="ko-KR" altLang="en-US" b="1" dirty="0" smtClean="0"/>
                        <a:t>는데 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smtClean="0"/>
                        <a:t>먹는데</a:t>
                      </a:r>
                      <a:r>
                        <a:rPr lang="en-US" altLang="ko-KR" b="0" dirty="0"/>
                        <a:t>,</a:t>
                      </a:r>
                      <a:r>
                        <a:rPr lang="ko-KR" altLang="en-US" b="0" dirty="0"/>
                        <a:t> 듣는데</a:t>
                      </a:r>
                      <a:endParaRPr lang="en-US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07226554"/>
                  </a:ext>
                </a:extLst>
              </a:tr>
              <a:tr h="417646">
                <a:tc rowSpan="2">
                  <a:txBody>
                    <a:bodyPr/>
                    <a:lstStyle/>
                    <a:p>
                      <a:pPr algn="l"/>
                      <a:r>
                        <a:rPr lang="ko-KR" altLang="en-US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형용사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받침 </a:t>
                      </a:r>
                      <a:r>
                        <a:rPr lang="en-US" altLang="ko-KR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O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-</a:t>
                      </a:r>
                      <a:r>
                        <a:rPr lang="ko-KR" altLang="en-US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은데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좋은데</a:t>
                      </a:r>
                      <a:r>
                        <a:rPr lang="en-US" altLang="ko-KR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가까운데</a:t>
                      </a:r>
                      <a:endParaRPr lang="en-US" b="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26797500"/>
                  </a:ext>
                </a:extLst>
              </a:tr>
              <a:tr h="417646">
                <a:tc vMerge="1"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받침 </a:t>
                      </a:r>
                      <a:r>
                        <a:rPr lang="en-US" altLang="ko-KR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X, </a:t>
                      </a:r>
                      <a:r>
                        <a:rPr lang="ko-KR" altLang="en-US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ㄹ받침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-</a:t>
                      </a:r>
                      <a:r>
                        <a:rPr lang="ko-KR" altLang="en-US" b="1" dirty="0" err="1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ㄴ데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예쁜데</a:t>
                      </a:r>
                      <a:r>
                        <a:rPr lang="en-US" altLang="ko-KR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r>
                        <a:rPr lang="ko-KR" altLang="en-US" b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먼데 </a:t>
                      </a:r>
                      <a:r>
                        <a:rPr lang="en-US" altLang="ko-KR" b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(</a:t>
                      </a:r>
                      <a:r>
                        <a:rPr lang="ko-KR" altLang="en-US" b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멀다</a:t>
                      </a:r>
                      <a:r>
                        <a:rPr lang="en-US" altLang="ko-KR" b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)</a:t>
                      </a:r>
                      <a:endParaRPr lang="en-US" b="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75080134"/>
                  </a:ext>
                </a:extLst>
              </a:tr>
              <a:tr h="417646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b="1" dirty="0"/>
                        <a:t>명사</a:t>
                      </a:r>
                      <a:endParaRPr lang="en-US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1" dirty="0" smtClean="0"/>
                        <a:t>인데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/>
                        <a:t>학생인데</a:t>
                      </a:r>
                      <a:endParaRPr lang="en-US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99713199"/>
                  </a:ext>
                </a:extLst>
              </a:tr>
              <a:tr h="417646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과거 </a:t>
                      </a:r>
                      <a:r>
                        <a:rPr lang="en-US" altLang="ko-KR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(Past</a:t>
                      </a:r>
                      <a:r>
                        <a:rPr lang="en-US" altLang="ko-KR" b="1" baseline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tense)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r>
                        <a:rPr lang="en-US" altLang="ko-KR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-</a:t>
                      </a:r>
                      <a:r>
                        <a:rPr lang="ko-KR" altLang="en-US" b="1" dirty="0" err="1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았</a:t>
                      </a:r>
                      <a:r>
                        <a:rPr lang="en-US" altLang="ko-KR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/</a:t>
                      </a:r>
                      <a:r>
                        <a:rPr lang="ko-KR" altLang="en-US" b="1" dirty="0" err="1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었는데</a:t>
                      </a:r>
                      <a:endParaRPr lang="en-US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먹었는데</a:t>
                      </a:r>
                      <a:r>
                        <a:rPr lang="en-US" altLang="ko-KR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가까웠는데</a:t>
                      </a:r>
                      <a:endParaRPr lang="en-US" b="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02596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4853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xmlns="" id="{C81FFF2F-9D08-6849-8C85-68DED64C0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93" y="1385739"/>
            <a:ext cx="7742238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latin typeface="Tahoma" panose="020B0604030504040204" pitchFamily="34" charset="0"/>
              </a:rPr>
              <a:t>	옷이 </a:t>
            </a:r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예뻐요</a:t>
            </a:r>
            <a:r>
              <a:rPr kumimoji="0" lang="ko-KR" altLang="en-US" sz="2400" dirty="0">
                <a:latin typeface="Tahoma" panose="020B0604030504040204" pitchFamily="34" charset="0"/>
              </a:rPr>
              <a:t>. </a:t>
            </a:r>
            <a:r>
              <a:rPr kumimoji="0" lang="ko-KR" altLang="en-US" sz="2400" b="1" dirty="0">
                <a:solidFill>
                  <a:srgbClr val="FF5050"/>
                </a:solidFill>
                <a:latin typeface="Tahoma" panose="020B0604030504040204" pitchFamily="34" charset="0"/>
              </a:rPr>
              <a:t>그런데</a:t>
            </a:r>
            <a:r>
              <a:rPr kumimoji="0" lang="ko-KR" altLang="en-US" sz="2400" dirty="0">
                <a:latin typeface="Tahoma" panose="020B0604030504040204" pitchFamily="34" charset="0"/>
              </a:rPr>
              <a:t> 너무 작아요.</a:t>
            </a: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endParaRPr kumimoji="0" lang="ko-KR" altLang="en-US" sz="2400" dirty="0">
              <a:latin typeface="Tahoma" panose="020B0604030504040204" pitchFamily="34" charset="0"/>
            </a:endParaRP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endParaRPr kumimoji="0" lang="ko-KR" altLang="en-US" sz="2400" dirty="0">
              <a:latin typeface="Tahoma" panose="020B0604030504040204" pitchFamily="34" charset="0"/>
            </a:endParaRP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endParaRPr kumimoji="0" lang="ko-KR" altLang="en-US" sz="2400" dirty="0">
              <a:latin typeface="Tahoma" panose="020B0604030504040204" pitchFamily="34" charset="0"/>
            </a:endParaRP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endParaRPr kumimoji="0" lang="ko-KR" altLang="en-US" sz="1200" dirty="0">
              <a:latin typeface="Tahoma" panose="020B0604030504040204" pitchFamily="34" charset="0"/>
              <a:sym typeface="Wingdings" pitchFamily="2" charset="2"/>
            </a:endParaRP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latin typeface="Tahoma" panose="020B0604030504040204" pitchFamily="34" charset="0"/>
              </a:rPr>
              <a:t>	기숙사는 </a:t>
            </a:r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괜찮아요</a:t>
            </a:r>
            <a:r>
              <a:rPr kumimoji="0" lang="ko-KR" altLang="en-US" sz="2400" dirty="0">
                <a:latin typeface="Tahoma" panose="020B0604030504040204" pitchFamily="34" charset="0"/>
              </a:rPr>
              <a:t>. </a:t>
            </a:r>
            <a:r>
              <a:rPr kumimoji="0" lang="ko-KR" altLang="en-US" sz="2400" b="1" dirty="0">
                <a:solidFill>
                  <a:srgbClr val="FF5050"/>
                </a:solidFill>
                <a:latin typeface="Tahoma" panose="020B0604030504040204" pitchFamily="34" charset="0"/>
              </a:rPr>
              <a:t>그런데</a:t>
            </a:r>
            <a:r>
              <a:rPr kumimoji="0" lang="ko-KR" altLang="en-US" sz="2400" dirty="0">
                <a:latin typeface="Tahoma" panose="020B0604030504040204" pitchFamily="34" charset="0"/>
              </a:rPr>
              <a:t> 음식이 맛없어요.</a:t>
            </a:r>
          </a:p>
        </p:txBody>
      </p:sp>
      <p:sp>
        <p:nvSpPr>
          <p:cNvPr id="90115" name="Text Box 3">
            <a:extLst>
              <a:ext uri="{FF2B5EF4-FFF2-40B4-BE49-F238E27FC236}">
                <a16:creationId xmlns:a16="http://schemas.microsoft.com/office/drawing/2014/main" xmlns="" id="{292A8B3C-91E0-B14F-8301-B30D3AF6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4508" y="793446"/>
            <a:ext cx="7007944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3333FF"/>
                </a:solidFill>
                <a:latin typeface="Palatino Linotype" panose="02040502050505030304" pitchFamily="18" charset="0"/>
              </a:rPr>
              <a:t>     </a:t>
            </a:r>
            <a:r>
              <a:rPr kumimoji="0" lang="en-US" altLang="ko-KR" sz="2800" dirty="0">
                <a:solidFill>
                  <a:srgbClr val="3333FF"/>
                </a:solidFill>
                <a:latin typeface="Palatino Linotype" panose="02040502050505030304" pitchFamily="18" charset="0"/>
              </a:rPr>
              <a:t>The clausal connective</a:t>
            </a:r>
            <a:r>
              <a:rPr kumimoji="0" lang="en-US" altLang="ko-KR" sz="2800" dirty="0">
                <a:latin typeface="Palatino Linotype" panose="02040502050505030304" pitchFamily="18" charset="0"/>
              </a:rPr>
              <a:t>   </a:t>
            </a:r>
            <a:r>
              <a:rPr kumimoji="0" lang="en-US" altLang="ko-KR" sz="2800" dirty="0" err="1" smtClean="0">
                <a:latin typeface="Palatino Linotype" panose="02040502050505030304" pitchFamily="18" charset="0"/>
              </a:rPr>
              <a:t>Adj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-</a:t>
            </a:r>
            <a:r>
              <a:rPr kumimoji="0" lang="ko-KR" altLang="en-US" sz="2800" dirty="0" smtClean="0">
                <a:solidFill>
                  <a:srgbClr val="FF5050"/>
                </a:solidFill>
                <a:latin typeface="Palatino Linotype" panose="02040502050505030304" pitchFamily="18" charset="0"/>
              </a:rPr>
              <a:t>ㄴ데</a:t>
            </a:r>
            <a:r>
              <a:rPr kumimoji="0" lang="en-US" altLang="ko-KR" sz="2800" b="1" dirty="0">
                <a:latin typeface="Palatino Linotype" panose="02040502050505030304" pitchFamily="18" charset="0"/>
              </a:rPr>
              <a:t>/</a:t>
            </a:r>
            <a:r>
              <a:rPr kumimoji="0" lang="ko-KR" altLang="en-US" sz="2800" dirty="0" err="1">
                <a:solidFill>
                  <a:srgbClr val="FF5050"/>
                </a:solidFill>
                <a:latin typeface="Tahoma" panose="020B0604030504040204" pitchFamily="34" charset="0"/>
              </a:rPr>
              <a:t>은데</a:t>
            </a:r>
            <a:endParaRPr kumimoji="0" lang="en-US" altLang="ko-KR" sz="2800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xmlns="" id="{1063FC43-8FB0-5445-AA0A-692724DB8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4831" y="1838176"/>
            <a:ext cx="1749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 smtClean="0">
                <a:solidFill>
                  <a:srgbClr val="3333FF"/>
                </a:solidFill>
                <a:latin typeface="Tahoma" panose="020B0604030504040204" pitchFamily="34" charset="0"/>
              </a:rPr>
              <a:t>예</a:t>
            </a:r>
            <a:r>
              <a:rPr kumimoji="0" lang="ko-KR" altLang="en-US" sz="2400" b="1" dirty="0" smtClean="0">
                <a:solidFill>
                  <a:srgbClr val="3333FF"/>
                </a:solidFill>
                <a:latin typeface="Tahoma" panose="020B0604030504040204" pitchFamily="34" charset="0"/>
              </a:rPr>
              <a:t>쁘 </a:t>
            </a:r>
            <a:r>
              <a:rPr kumimoji="0" lang="en-US" altLang="ko-KR" sz="2400" dirty="0" smtClean="0">
                <a:latin typeface="Palatino Linotype" panose="02040502050505030304" pitchFamily="18" charset="0"/>
                <a:ea typeface="바탕" panose="02030600000101010101" pitchFamily="18" charset="-127"/>
              </a:rPr>
              <a:t>+ </a:t>
            </a:r>
            <a:r>
              <a:rPr kumimoji="0" lang="ko-KR" altLang="en-US" sz="24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ㄴ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Tahoma" panose="020B0604030504040204" pitchFamily="34" charset="0"/>
              </a:rPr>
              <a:t>데</a:t>
            </a:r>
            <a:endParaRPr kumimoji="0" lang="en-US" altLang="ko-KR" sz="2400" dirty="0">
              <a:latin typeface="Tahoma" panose="020B0604030504040204" pitchFamily="34" charset="0"/>
            </a:endParaRPr>
          </a:p>
        </p:txBody>
      </p:sp>
      <p:sp>
        <p:nvSpPr>
          <p:cNvPr id="90119" name="Rectangle 7">
            <a:extLst>
              <a:ext uri="{FF2B5EF4-FFF2-40B4-BE49-F238E27FC236}">
                <a16:creationId xmlns:a16="http://schemas.microsoft.com/office/drawing/2014/main" xmlns="" id="{2ECE1B4C-A4BE-2248-9299-3EA27A8F8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1443" y="3840014"/>
            <a:ext cx="1710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</a:rPr>
              <a:t>괜</a:t>
            </a:r>
            <a:r>
              <a:rPr kumimoji="0" lang="ko-KR" altLang="en-US" sz="24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찮</a:t>
            </a:r>
            <a:r>
              <a:rPr kumimoji="0"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</a:rPr>
              <a:t> 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+ </a:t>
            </a:r>
            <a:r>
              <a:rPr kumimoji="0" lang="ko-KR" altLang="en-US" sz="24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은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Tahoma" panose="020B0604030504040204" pitchFamily="34" charset="0"/>
              </a:rPr>
              <a:t>데</a:t>
            </a:r>
            <a:endParaRPr kumimoji="0" lang="ko-KR" altLang="en-US" sz="2400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sp>
        <p:nvSpPr>
          <p:cNvPr id="90120" name="Rectangle 8">
            <a:extLst>
              <a:ext uri="{FF2B5EF4-FFF2-40B4-BE49-F238E27FC236}">
                <a16:creationId xmlns:a16="http://schemas.microsoft.com/office/drawing/2014/main" xmlns="" id="{81D1D54D-D774-814C-8DB8-00E6FDE5D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8668" y="2266801"/>
            <a:ext cx="124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예쁜</a:t>
            </a:r>
            <a:r>
              <a:rPr kumimoji="0" lang="ko-KR" altLang="en-US" sz="2400" dirty="0">
                <a:solidFill>
                  <a:srgbClr val="FF5050"/>
                </a:solidFill>
                <a:latin typeface="Tahoma" panose="020B0604030504040204" pitchFamily="34" charset="0"/>
              </a:rPr>
              <a:t>데</a:t>
            </a:r>
            <a:endParaRPr kumimoji="0" lang="en-US" altLang="ko-KR" sz="2400" dirty="0">
              <a:latin typeface="Tahoma" panose="020B0604030504040204" pitchFamily="34" charset="0"/>
            </a:endParaRPr>
          </a:p>
        </p:txBody>
      </p:sp>
      <p:sp>
        <p:nvSpPr>
          <p:cNvPr id="90121" name="Rectangle 9">
            <a:extLst>
              <a:ext uri="{FF2B5EF4-FFF2-40B4-BE49-F238E27FC236}">
                <a16:creationId xmlns:a16="http://schemas.microsoft.com/office/drawing/2014/main" xmlns="" id="{B44C3599-5B38-FC46-B89F-07EF1F6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143" y="4282926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괜찮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은데</a:t>
            </a:r>
            <a:endParaRPr kumimoji="0" lang="ko-KR" altLang="en-US" sz="2400">
              <a:latin typeface="Tahoma" panose="020B0604030504040204" pitchFamily="34" charset="0"/>
            </a:endParaRPr>
          </a:p>
        </p:txBody>
      </p:sp>
      <p:sp>
        <p:nvSpPr>
          <p:cNvPr id="90122" name="Rectangle 10">
            <a:extLst>
              <a:ext uri="{FF2B5EF4-FFF2-40B4-BE49-F238E27FC236}">
                <a16:creationId xmlns:a16="http://schemas.microsoft.com/office/drawing/2014/main" xmlns="" id="{B169166D-7D67-7E43-A952-B5A3C4655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656" y="1855639"/>
            <a:ext cx="1299344" cy="37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23" name="Rectangle 11">
            <a:extLst>
              <a:ext uri="{FF2B5EF4-FFF2-40B4-BE49-F238E27FC236}">
                <a16:creationId xmlns:a16="http://schemas.microsoft.com/office/drawing/2014/main" xmlns="" id="{20F944C1-87C6-B341-9B0E-43DE971E9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4" y="3865414"/>
            <a:ext cx="1220713" cy="37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24" name="Text Box 12">
            <a:extLst>
              <a:ext uri="{FF2B5EF4-FFF2-40B4-BE49-F238E27FC236}">
                <a16:creationId xmlns:a16="http://schemas.microsoft.com/office/drawing/2014/main" xmlns="" id="{DB649589-3883-0F46-9357-150AB0E9D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056" y="404664"/>
            <a:ext cx="2451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Palatino Linotype" panose="02040502050505030304" pitchFamily="18" charset="0"/>
              </a:rPr>
              <a:t>‘but’, ‘however’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FA7BFA7A-6CAD-F846-B117-0084A97239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E4DE987-C025-E147-B93F-476982E9C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46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nimBg="1"/>
      <p:bldP spid="90118" grpId="0" autoUpdateAnimBg="0"/>
      <p:bldP spid="90119" grpId="0" autoUpdateAnimBg="0"/>
      <p:bldP spid="90120" grpId="0" autoUpdateAnimBg="0"/>
      <p:bldP spid="90121" grpId="0" autoUpdateAnimBg="0"/>
      <p:bldP spid="90122" grpId="0" animBg="1"/>
      <p:bldP spid="90123" grpId="0" animBg="1"/>
      <p:bldP spid="901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Text Box 4">
            <a:extLst>
              <a:ext uri="{FF2B5EF4-FFF2-40B4-BE49-F238E27FC236}">
                <a16:creationId xmlns:a16="http://schemas.microsoft.com/office/drawing/2014/main" xmlns="" id="{FC015D2D-2D27-1549-86D2-56AD68051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1196752"/>
            <a:ext cx="6410722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Palatino Linotype" panose="02040502050505030304" pitchFamily="18" charset="0"/>
              </a:rPr>
              <a:t>           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 </a:t>
            </a:r>
            <a:r>
              <a:rPr kumimoji="0" lang="ko-KR" altLang="en-US" sz="2400" dirty="0">
                <a:latin typeface="Palatino Linotype" panose="02040502050505030304" pitchFamily="18" charset="0"/>
              </a:rPr>
              <a:t> 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배가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고픈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데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 돈이 없어요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</a:endParaRPr>
          </a:p>
        </p:txBody>
      </p:sp>
      <p:pic>
        <p:nvPicPr>
          <p:cNvPr id="26627" name="Picture 23" descr="hungry">
            <a:extLst>
              <a:ext uri="{FF2B5EF4-FFF2-40B4-BE49-F238E27FC236}">
                <a16:creationId xmlns:a16="http://schemas.microsoft.com/office/drawing/2014/main" xmlns="" id="{E2797BA5-E7B0-5C4F-887F-9AC676BE4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81" y="2234125"/>
            <a:ext cx="3109912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4" descr="poor">
            <a:extLst>
              <a:ext uri="{FF2B5EF4-FFF2-40B4-BE49-F238E27FC236}">
                <a16:creationId xmlns:a16="http://schemas.microsoft.com/office/drawing/2014/main" xmlns="" id="{EE5894EF-2B22-0B4F-9304-AF82FE5BE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7" b="31932"/>
          <a:stretch>
            <a:fillRect/>
          </a:stretch>
        </p:blipFill>
        <p:spPr bwMode="auto">
          <a:xfrm>
            <a:off x="5749281" y="2184912"/>
            <a:ext cx="1743075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25">
            <a:extLst>
              <a:ext uri="{FF2B5EF4-FFF2-40B4-BE49-F238E27FC236}">
                <a16:creationId xmlns:a16="http://schemas.microsoft.com/office/drawing/2014/main" xmlns="" id="{6A945AA7-FB9F-9A43-8225-76F9CB40C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081" y="2684975"/>
            <a:ext cx="66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26630" name="Line 26">
            <a:extLst>
              <a:ext uri="{FF2B5EF4-FFF2-40B4-BE49-F238E27FC236}">
                <a16:creationId xmlns:a16="http://schemas.microsoft.com/office/drawing/2014/main" xmlns="" id="{1336EC1D-7F16-ED4F-85C2-9611F46BE2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2806" y="2504000"/>
            <a:ext cx="1509712" cy="1452562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1" name="Line 27">
            <a:extLst>
              <a:ext uri="{FF2B5EF4-FFF2-40B4-BE49-F238E27FC236}">
                <a16:creationId xmlns:a16="http://schemas.microsoft.com/office/drawing/2014/main" xmlns="" id="{0C218E7C-617A-4340-BF1E-60437A764B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44531" y="2483362"/>
            <a:ext cx="1727200" cy="1552575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2060" name="Text Box 28">
            <a:extLst>
              <a:ext uri="{FF2B5EF4-FFF2-40B4-BE49-F238E27FC236}">
                <a16:creationId xmlns:a16="http://schemas.microsoft.com/office/drawing/2014/main" xmlns="" id="{6EE5708F-EF1C-9649-ACA2-47614270E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6368" y="4340737"/>
            <a:ext cx="191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>
                <a:latin typeface="Palatino Linotype" panose="02040502050505030304" pitchFamily="18" charset="0"/>
              </a:rPr>
              <a:t>배가  </a:t>
            </a:r>
            <a:r>
              <a:rPr kumimoji="0" lang="ko-KR" altLang="en-US" sz="2400" b="1">
                <a:solidFill>
                  <a:srgbClr val="3333FF"/>
                </a:solidFill>
                <a:latin typeface="Palatino Linotype" panose="02040502050505030304" pitchFamily="18" charset="0"/>
              </a:rPr>
              <a:t>고파요</a:t>
            </a:r>
            <a:r>
              <a:rPr kumimoji="0" lang="en-US" altLang="ko-KR" sz="240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72061" name="Text Box 29">
            <a:extLst>
              <a:ext uri="{FF2B5EF4-FFF2-40B4-BE49-F238E27FC236}">
                <a16:creationId xmlns:a16="http://schemas.microsoft.com/office/drawing/2014/main" xmlns="" id="{20BCE305-1C22-7349-B4CC-EDE4216C4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9881" y="4332800"/>
            <a:ext cx="186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>
                <a:latin typeface="Palatino Linotype" panose="02040502050505030304" pitchFamily="18" charset="0"/>
              </a:rPr>
              <a:t>돈이 없어요</a:t>
            </a:r>
            <a:r>
              <a:rPr kumimoji="0" lang="en-US" altLang="ko-KR" sz="240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72063" name="AutoShape 31">
            <a:extLst>
              <a:ext uri="{FF2B5EF4-FFF2-40B4-BE49-F238E27FC236}">
                <a16:creationId xmlns:a16="http://schemas.microsoft.com/office/drawing/2014/main" xmlns="" id="{76BF5B84-7E28-E34C-8D85-4EE9D5F26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993" y="4647125"/>
            <a:ext cx="1276350" cy="666750"/>
          </a:xfrm>
          <a:prstGeom prst="upArrowCallout">
            <a:avLst>
              <a:gd name="adj1" fmla="val 47627"/>
              <a:gd name="adj2" fmla="val 45712"/>
              <a:gd name="adj3" fmla="val 19046"/>
              <a:gd name="adj4" fmla="val 6452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kumimoji="0" lang="ko-KR" altLang="en-US" sz="2800" b="1" dirty="0">
                <a:solidFill>
                  <a:srgbClr val="FF5050"/>
                </a:solidFill>
              </a:rPr>
              <a:t>그런데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31992DA9-779D-0E41-ADF2-28561853AC2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71EC578-E397-C94D-BFEB-EADADD72D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270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6" grpId="0" animBg="1"/>
      <p:bldP spid="172060" grpId="0"/>
      <p:bldP spid="172061" grpId="0"/>
      <p:bldP spid="1720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 descr="The image “http://www.sla.purdue.edu/fll/JapanProj/FLClipart/Adjectives/cold.gif” cannot be displayed, because it contains errors.">
            <a:extLst>
              <a:ext uri="{FF2B5EF4-FFF2-40B4-BE49-F238E27FC236}">
                <a16:creationId xmlns:a16="http://schemas.microsoft.com/office/drawing/2014/main" xmlns="" id="{2A3E1058-47BA-1F43-848B-2438E37CF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628" y="2185764"/>
            <a:ext cx="2178050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4" name="Text Box 2">
            <a:extLst>
              <a:ext uri="{FF2B5EF4-FFF2-40B4-BE49-F238E27FC236}">
                <a16:creationId xmlns:a16="http://schemas.microsoft.com/office/drawing/2014/main" xmlns="" id="{DEE5D47A-9426-4B45-BB6B-A87AA873F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196752"/>
            <a:ext cx="6361384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Palatino Linotype" panose="02040502050505030304" pitchFamily="18" charset="0"/>
              </a:rPr>
              <a:t>                   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겨울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인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데</a:t>
            </a:r>
            <a:r>
              <a:rPr kumimoji="0" lang="ko-KR" altLang="en-US" sz="2800" dirty="0">
                <a:solidFill>
                  <a:srgbClr val="FF5050"/>
                </a:solidFill>
                <a:latin typeface="Palatino Linotype" panose="02040502050505030304" pitchFamily="18" charset="0"/>
              </a:rPr>
              <a:t>  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안  추워요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</a:endParaRP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xmlns="" id="{86AF4CA3-3684-E64F-8214-50C5FC3D2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828" y="2435002"/>
            <a:ext cx="66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27653" name="Line 6">
            <a:extLst>
              <a:ext uri="{FF2B5EF4-FFF2-40B4-BE49-F238E27FC236}">
                <a16:creationId xmlns:a16="http://schemas.microsoft.com/office/drawing/2014/main" xmlns="" id="{61AEBCE1-2438-A944-9AE3-22578C76E8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09840" y="2174652"/>
            <a:ext cx="1727200" cy="1552575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54" name="Line 7">
            <a:extLst>
              <a:ext uri="{FF2B5EF4-FFF2-40B4-BE49-F238E27FC236}">
                <a16:creationId xmlns:a16="http://schemas.microsoft.com/office/drawing/2014/main" xmlns="" id="{4E38AD78-A216-5B4B-A726-81BA69448E9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7778" y="2166714"/>
            <a:ext cx="1739900" cy="1509713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27655" name="Picture 11" descr="The image “http://www.sla.purdue.edu/fll/JapanProj/FLClipart/Nouns/time/winter.gif” cannot be displayed, because it contains errors.">
            <a:extLst>
              <a:ext uri="{FF2B5EF4-FFF2-40B4-BE49-F238E27FC236}">
                <a16:creationId xmlns:a16="http://schemas.microsoft.com/office/drawing/2014/main" xmlns="" id="{4166AE1D-60CA-4548-9F0E-E81FC5A52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27" y="2103412"/>
            <a:ext cx="3386137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84" name="Text Box 12">
            <a:extLst>
              <a:ext uri="{FF2B5EF4-FFF2-40B4-BE49-F238E27FC236}">
                <a16:creationId xmlns:a16="http://schemas.microsoft.com/office/drawing/2014/main" xmlns="" id="{D1DB8244-AF98-F745-8CDF-A3326EF14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3" y="4122257"/>
            <a:ext cx="20818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 err="1">
                <a:latin typeface="Palatino Linotype" panose="02040502050505030304" pitchFamily="18" charset="0"/>
              </a:rPr>
              <a:t>겨울</a:t>
            </a:r>
            <a:r>
              <a:rPr kumimoji="0" lang="ko-KR" altLang="en-US" sz="2400" b="1" dirty="0" err="1">
                <a:solidFill>
                  <a:srgbClr val="3333FF"/>
                </a:solidFill>
                <a:latin typeface="Palatino Linotype" panose="02040502050505030304" pitchFamily="18" charset="0"/>
              </a:rPr>
              <a:t>이에요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82285" name="Text Box 13">
            <a:extLst>
              <a:ext uri="{FF2B5EF4-FFF2-40B4-BE49-F238E27FC236}">
                <a16:creationId xmlns:a16="http://schemas.microsoft.com/office/drawing/2014/main" xmlns="" id="{11A4E572-CDFB-1A41-BCBA-6E7D7F050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7878" y="4054252"/>
            <a:ext cx="163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>
                <a:latin typeface="Palatino Linotype" panose="02040502050505030304" pitchFamily="18" charset="0"/>
              </a:rPr>
              <a:t>안  추워요</a:t>
            </a:r>
            <a:r>
              <a:rPr kumimoji="0" lang="en-US" altLang="ko-KR" sz="240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82286" name="AutoShape 14">
            <a:extLst>
              <a:ext uri="{FF2B5EF4-FFF2-40B4-BE49-F238E27FC236}">
                <a16:creationId xmlns:a16="http://schemas.microsoft.com/office/drawing/2014/main" xmlns="" id="{D34F6F3C-05C0-2346-9BCE-1D275140A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2990" y="4368577"/>
            <a:ext cx="1276350" cy="666750"/>
          </a:xfrm>
          <a:prstGeom prst="upArrowCallout">
            <a:avLst>
              <a:gd name="adj1" fmla="val 47627"/>
              <a:gd name="adj2" fmla="val 45712"/>
              <a:gd name="adj3" fmla="val 19046"/>
              <a:gd name="adj4" fmla="val 6452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kumimoji="0" lang="ko-KR" altLang="en-US" sz="2800" b="1">
                <a:solidFill>
                  <a:srgbClr val="FF5050"/>
                </a:solidFill>
              </a:rPr>
              <a:t>그런데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A8DFBF98-A0A8-8041-B296-089909C0CD60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B88A6AE-D1C3-9E4B-9378-0AC1318682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688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2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animBg="1"/>
      <p:bldP spid="182284" grpId="0"/>
      <p:bldP spid="182285" grpId="0"/>
      <p:bldP spid="1822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0">
            <a:extLst>
              <a:ext uri="{FF2B5EF4-FFF2-40B4-BE49-F238E27FC236}">
                <a16:creationId xmlns:a16="http://schemas.microsoft.com/office/drawing/2014/main" xmlns="" id="{4F5200F7-1F3C-6442-9B42-C7098C9DE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1412776"/>
            <a:ext cx="6072188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</a:pPr>
            <a:r>
              <a:rPr kumimoji="0" lang="ko-KR" altLang="en-US" sz="2400" dirty="0">
                <a:latin typeface="Tahoma" panose="020B0604030504040204" pitchFamily="34" charset="0"/>
              </a:rPr>
              <a:t>버스를 </a:t>
            </a:r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기다려요</a:t>
            </a:r>
            <a:r>
              <a:rPr kumimoji="0" lang="ko-KR" altLang="en-US" sz="2400" dirty="0">
                <a:latin typeface="Tahoma" panose="020B0604030504040204" pitchFamily="34" charset="0"/>
              </a:rPr>
              <a:t>.</a:t>
            </a:r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  </a:t>
            </a:r>
            <a:r>
              <a:rPr kumimoji="0" lang="ko-KR" altLang="en-US" sz="2400" b="1" dirty="0">
                <a:solidFill>
                  <a:srgbClr val="FF5050"/>
                </a:solidFill>
                <a:latin typeface="Tahoma" panose="020B0604030504040204" pitchFamily="34" charset="0"/>
              </a:rPr>
              <a:t>그런데</a:t>
            </a:r>
            <a:r>
              <a:rPr kumimoji="0" lang="ko-KR" altLang="en-US" sz="2400" dirty="0">
                <a:latin typeface="Tahoma" panose="020B0604030504040204" pitchFamily="34" charset="0"/>
              </a:rPr>
              <a:t> 버스가 안 와요.</a:t>
            </a:r>
          </a:p>
          <a:p>
            <a:pPr eaLnBrk="1" latinLnBrk="0" hangingPunct="1">
              <a:spcBef>
                <a:spcPct val="20000"/>
              </a:spcBef>
            </a:pPr>
            <a:endParaRPr kumimoji="0" lang="ko-KR" altLang="en-US" sz="2400" dirty="0">
              <a:latin typeface="Tahoma" panose="020B0604030504040204" pitchFamily="34" charset="0"/>
            </a:endParaRPr>
          </a:p>
          <a:p>
            <a:pPr eaLnBrk="1" latinLnBrk="0" hangingPunct="1">
              <a:spcBef>
                <a:spcPct val="20000"/>
              </a:spcBef>
            </a:pPr>
            <a:endParaRPr kumimoji="0" lang="ko-KR" altLang="en-US" sz="1200" dirty="0">
              <a:latin typeface="Tahoma" panose="020B0604030504040204" pitchFamily="34" charset="0"/>
              <a:sym typeface="Wingdings" pitchFamily="2" charset="2"/>
            </a:endParaRP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latin typeface="Tahoma" panose="020B0604030504040204" pitchFamily="34" charset="0"/>
              </a:rPr>
              <a:t>	</a:t>
            </a: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latin typeface="Tahoma" panose="020B0604030504040204" pitchFamily="34" charset="0"/>
              </a:rPr>
              <a:t>	</a:t>
            </a:r>
          </a:p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latin typeface="Tahoma" panose="020B0604030504040204" pitchFamily="34" charset="0"/>
              </a:rPr>
              <a:t>비가 </a:t>
            </a:r>
            <a:r>
              <a:rPr kumimoji="0" lang="ko-KR" altLang="en-US" sz="2400" dirty="0">
                <a:solidFill>
                  <a:srgbClr val="3333FF"/>
                </a:solidFill>
                <a:latin typeface="Tahoma" panose="020B0604030504040204" pitchFamily="34" charset="0"/>
              </a:rPr>
              <a:t>와요</a:t>
            </a:r>
            <a:r>
              <a:rPr kumimoji="0" lang="ko-KR" altLang="en-US" sz="2400" dirty="0">
                <a:latin typeface="Tahoma" panose="020B0604030504040204" pitchFamily="34" charset="0"/>
              </a:rPr>
              <a:t>. </a:t>
            </a:r>
            <a:r>
              <a:rPr kumimoji="0" lang="ko-KR" altLang="en-US" sz="24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그런데</a:t>
            </a:r>
            <a:r>
              <a:rPr kumimoji="0" lang="ko-KR" altLang="en-US" sz="2400" dirty="0" smtClean="0">
                <a:latin typeface="Tahoma" panose="020B0604030504040204" pitchFamily="34" charset="0"/>
              </a:rPr>
              <a:t> </a:t>
            </a:r>
            <a:r>
              <a:rPr kumimoji="0" lang="ko-KR" altLang="en-US" sz="2400" dirty="0">
                <a:latin typeface="Tahoma" panose="020B0604030504040204" pitchFamily="34" charset="0"/>
              </a:rPr>
              <a:t>우산이 없어요. </a:t>
            </a:r>
          </a:p>
        </p:txBody>
      </p:sp>
      <p:sp>
        <p:nvSpPr>
          <p:cNvPr id="171011" name="Text Box 3">
            <a:extLst>
              <a:ext uri="{FF2B5EF4-FFF2-40B4-BE49-F238E27FC236}">
                <a16:creationId xmlns:a16="http://schemas.microsoft.com/office/drawing/2014/main" xmlns="" id="{32602368-368E-C74F-943B-A1F8643A9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764704"/>
            <a:ext cx="6367462" cy="523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atinLnBrk="0">
              <a:spcBef>
                <a:spcPct val="50000"/>
              </a:spcBef>
              <a:defRPr/>
            </a:pPr>
            <a:r>
              <a:rPr lang="ko-KR" altLang="en-US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</a:rPr>
              <a:t>   </a:t>
            </a:r>
            <a:r>
              <a:rPr kumimoji="0" lang="en-US" altLang="ko-KR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</a:rPr>
              <a:t>The clausal connective</a:t>
            </a:r>
            <a:r>
              <a:rPr kumimoji="0" lang="en-US" altLang="ko-KR" sz="2800" dirty="0">
                <a:latin typeface="Palatino Linotype" pitchFamily="18" charset="0"/>
                <a:ea typeface="굴림" pitchFamily="50" charset="-127"/>
              </a:rPr>
              <a:t>     </a:t>
            </a:r>
            <a:r>
              <a:rPr kumimoji="0" lang="en-US" altLang="ko-KR" sz="2800" dirty="0" smtClean="0">
                <a:latin typeface="Palatino Linotype" pitchFamily="18" charset="0"/>
                <a:ea typeface="굴림" pitchFamily="50" charset="-127"/>
              </a:rPr>
              <a:t>V-</a:t>
            </a:r>
            <a:r>
              <a:rPr kumimoji="0" lang="ko-KR" altLang="en-US" sz="2800" dirty="0" smtClean="0">
                <a:solidFill>
                  <a:srgbClr val="FF5050"/>
                </a:solidFill>
                <a:latin typeface="Palatino Linotype" pitchFamily="18" charset="0"/>
                <a:ea typeface="굴림" pitchFamily="50" charset="-127"/>
              </a:rPr>
              <a:t>는데</a:t>
            </a:r>
            <a:endParaRPr kumimoji="0" lang="ko-KR" altLang="en-US" sz="2800" dirty="0">
              <a:solidFill>
                <a:srgbClr val="FF505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1012" name="Rectangle 4">
            <a:extLst>
              <a:ext uri="{FF2B5EF4-FFF2-40B4-BE49-F238E27FC236}">
                <a16:creationId xmlns:a16="http://schemas.microsoft.com/office/drawing/2014/main" xmlns="" id="{3B7B7843-7DD7-B741-A28F-2865F39AD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231" y="1871191"/>
            <a:ext cx="2009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 smtClean="0">
                <a:solidFill>
                  <a:srgbClr val="3333FF"/>
                </a:solidFill>
                <a:latin typeface="Tahoma" panose="020B0604030504040204" pitchFamily="34" charset="0"/>
              </a:rPr>
              <a:t>기다</a:t>
            </a:r>
            <a:r>
              <a:rPr kumimoji="0" lang="ko-KR" altLang="en-US" sz="2400" b="1" dirty="0" smtClean="0">
                <a:solidFill>
                  <a:srgbClr val="3333FF"/>
                </a:solidFill>
                <a:latin typeface="Tahoma" panose="020B0604030504040204" pitchFamily="34" charset="0"/>
              </a:rPr>
              <a:t>리</a:t>
            </a:r>
            <a:r>
              <a:rPr kumimoji="0" lang="en-US" altLang="ko-KR" sz="2400" dirty="0">
                <a:latin typeface="Palatino Linotype" panose="02040502050505030304" pitchFamily="18" charset="0"/>
                <a:ea typeface="바탕" panose="02030600000101010101" pitchFamily="18" charset="-127"/>
              </a:rPr>
              <a:t> </a:t>
            </a:r>
            <a:r>
              <a:rPr kumimoji="0" lang="en-US" altLang="ko-KR" sz="2400" dirty="0" smtClean="0">
                <a:latin typeface="Palatino Linotype" panose="02040502050505030304" pitchFamily="18" charset="0"/>
                <a:ea typeface="바탕" panose="02030600000101010101" pitchFamily="18" charset="-127"/>
              </a:rPr>
              <a:t>+ 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endParaRPr kumimoji="0" lang="en-US" altLang="ko-KR" sz="2400" dirty="0">
              <a:latin typeface="Tahoma" panose="020B0604030504040204" pitchFamily="34" charset="0"/>
            </a:endParaRPr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xmlns="" id="{E2A1567B-7B56-FE4B-8CCC-CAD9079A2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518" y="3812704"/>
            <a:ext cx="14029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b="1" dirty="0" smtClean="0">
                <a:solidFill>
                  <a:srgbClr val="3333FF"/>
                </a:solidFill>
                <a:latin typeface="Palatino Linotype" panose="02040502050505030304" pitchFamily="18" charset="0"/>
              </a:rPr>
              <a:t>오 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+ </a:t>
            </a:r>
            <a:r>
              <a:rPr kumimoji="0" lang="ko-KR" altLang="en-US" sz="24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는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Tahoma" panose="020B0604030504040204" pitchFamily="34" charset="0"/>
              </a:rPr>
              <a:t>데</a:t>
            </a:r>
            <a:endParaRPr kumimoji="0" lang="ko-KR" altLang="en-US" sz="2400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sp>
        <p:nvSpPr>
          <p:cNvPr id="171019" name="Rectangle 11">
            <a:extLst>
              <a:ext uri="{FF2B5EF4-FFF2-40B4-BE49-F238E27FC236}">
                <a16:creationId xmlns:a16="http://schemas.microsoft.com/office/drawing/2014/main" xmlns="" id="{12F9C191-420E-8145-9209-4B1AC82F6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2255717"/>
            <a:ext cx="1939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기다리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endParaRPr kumimoji="0" lang="en-US" altLang="ko-KR" sz="2400" dirty="0">
              <a:latin typeface="Tahoma" panose="020B0604030504040204" pitchFamily="34" charset="0"/>
            </a:endParaRPr>
          </a:p>
        </p:txBody>
      </p:sp>
      <p:sp>
        <p:nvSpPr>
          <p:cNvPr id="171020" name="Rectangle 12">
            <a:extLst>
              <a:ext uri="{FF2B5EF4-FFF2-40B4-BE49-F238E27FC236}">
                <a16:creationId xmlns:a16="http://schemas.microsoft.com/office/drawing/2014/main" xmlns="" id="{FDFF376B-B9BC-AA4C-B726-9042B390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481" y="4225454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pitchFamily="2" charset="2"/>
              <a:buNone/>
            </a:pPr>
            <a:r>
              <a:rPr kumimoji="0"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</a:rPr>
              <a:t>오</a:t>
            </a:r>
            <a:r>
              <a:rPr kumimoji="0" lang="ko-KR" altLang="en-US" sz="2400" dirty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870C7514-4701-B848-88DE-E3D6BE9BF3F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14BBC20-AE1D-854B-8667-5AE781053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986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animBg="1"/>
      <p:bldP spid="171012" grpId="0" autoUpdateAnimBg="0"/>
      <p:bldP spid="171013" grpId="0" autoUpdateAnimBg="0"/>
      <p:bldP spid="171019" grpId="0" autoUpdateAnimBg="0"/>
      <p:bldP spid="17102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2">
            <a:extLst>
              <a:ext uri="{FF2B5EF4-FFF2-40B4-BE49-F238E27FC236}">
                <a16:creationId xmlns:a16="http://schemas.microsoft.com/office/drawing/2014/main" xmlns="" id="{D4B2BA7B-CB06-C34C-BA70-5271132A6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3173413"/>
            <a:ext cx="550996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Palatino Linotype" panose="02040502050505030304" pitchFamily="18" charset="0"/>
              </a:rPr>
              <a:t>집에 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가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는데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       </a:t>
            </a:r>
            <a:r>
              <a:rPr kumimoji="0" lang="ko-KR" altLang="en-US" sz="2400" dirty="0">
                <a:latin typeface="Palatino Linotype" panose="02040502050505030304" pitchFamily="18" charset="0"/>
              </a:rPr>
              <a:t>			</a:t>
            </a:r>
            <a:endParaRPr kumimoji="0" lang="en-US" altLang="ko-KR" sz="2400" dirty="0">
              <a:latin typeface="Palatino Linotype" panose="02040502050505030304" pitchFamily="18" charset="0"/>
            </a:endParaRPr>
          </a:p>
        </p:txBody>
      </p:sp>
      <p:sp>
        <p:nvSpPr>
          <p:cNvPr id="183300" name="Text Box 4">
            <a:extLst>
              <a:ext uri="{FF2B5EF4-FFF2-40B4-BE49-F238E27FC236}">
                <a16:creationId xmlns:a16="http://schemas.microsoft.com/office/drawing/2014/main" xmlns="" id="{F5EC1B60-E61C-B146-803B-5D1AD94BF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0" y="1781175"/>
            <a:ext cx="6683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pic>
        <p:nvPicPr>
          <p:cNvPr id="39940" name="Picture 12" descr="b_f000001">
            <a:extLst>
              <a:ext uri="{FF2B5EF4-FFF2-40B4-BE49-F238E27FC236}">
                <a16:creationId xmlns:a16="http://schemas.microsoft.com/office/drawing/2014/main" xmlns="" id="{BBF6B605-1CF6-1544-AF92-11EA37147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 t="16988" r="61958" b="24615"/>
          <a:stretch>
            <a:fillRect/>
          </a:stretch>
        </p:blipFill>
        <p:spPr bwMode="auto">
          <a:xfrm>
            <a:off x="2697163" y="1228725"/>
            <a:ext cx="200977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9" name="Picture 13" descr="b_f000001">
            <a:extLst>
              <a:ext uri="{FF2B5EF4-FFF2-40B4-BE49-F238E27FC236}">
                <a16:creationId xmlns:a16="http://schemas.microsoft.com/office/drawing/2014/main" xmlns="" id="{EC6A1245-CA83-3D4D-92DB-BA9A652B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6" t="16988" r="5000" b="24615"/>
          <a:stretch>
            <a:fillRect/>
          </a:stretch>
        </p:blipFill>
        <p:spPr bwMode="auto">
          <a:xfrm>
            <a:off x="5751513" y="1154113"/>
            <a:ext cx="30543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4" descr="MCj03825850000[1]">
            <a:extLst>
              <a:ext uri="{FF2B5EF4-FFF2-40B4-BE49-F238E27FC236}">
                <a16:creationId xmlns:a16="http://schemas.microsoft.com/office/drawing/2014/main" xmlns="" id="{44A0871D-F635-A440-88C1-C2D24ADAA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301625"/>
            <a:ext cx="1493838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Freeform 19">
            <a:extLst>
              <a:ext uri="{FF2B5EF4-FFF2-40B4-BE49-F238E27FC236}">
                <a16:creationId xmlns:a16="http://schemas.microsoft.com/office/drawing/2014/main" xmlns="" id="{374A5D8F-5D1A-C745-A173-894ED2A6EC3B}"/>
              </a:ext>
            </a:extLst>
          </p:cNvPr>
          <p:cNvSpPr>
            <a:spLocks/>
          </p:cNvSpPr>
          <p:nvPr/>
        </p:nvSpPr>
        <p:spPr bwMode="auto">
          <a:xfrm>
            <a:off x="1176338" y="1712913"/>
            <a:ext cx="1770062" cy="1306512"/>
          </a:xfrm>
          <a:custGeom>
            <a:avLst/>
            <a:gdLst>
              <a:gd name="T0" fmla="*/ 1770062 w 1115"/>
              <a:gd name="T1" fmla="*/ 1306512 h 823"/>
              <a:gd name="T2" fmla="*/ 434975 w 1115"/>
              <a:gd name="T3" fmla="*/ 900112 h 823"/>
              <a:gd name="T4" fmla="*/ 0 w 1115"/>
              <a:gd name="T5" fmla="*/ 0 h 823"/>
              <a:gd name="T6" fmla="*/ 0 60000 65536"/>
              <a:gd name="T7" fmla="*/ 0 60000 65536"/>
              <a:gd name="T8" fmla="*/ 0 60000 65536"/>
              <a:gd name="T9" fmla="*/ 0 w 1115"/>
              <a:gd name="T10" fmla="*/ 0 h 823"/>
              <a:gd name="T11" fmla="*/ 1115 w 1115"/>
              <a:gd name="T12" fmla="*/ 823 h 8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5" h="823">
                <a:moveTo>
                  <a:pt x="1115" y="823"/>
                </a:moveTo>
                <a:cubicBezTo>
                  <a:pt x="787" y="763"/>
                  <a:pt x="460" y="704"/>
                  <a:pt x="274" y="567"/>
                </a:cubicBezTo>
                <a:cubicBezTo>
                  <a:pt x="88" y="430"/>
                  <a:pt x="46" y="94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4" name="Freeform 20">
            <a:extLst>
              <a:ext uri="{FF2B5EF4-FFF2-40B4-BE49-F238E27FC236}">
                <a16:creationId xmlns:a16="http://schemas.microsoft.com/office/drawing/2014/main" xmlns="" id="{A463EE4C-BF56-E845-84FD-1E2AF9EDC30B}"/>
              </a:ext>
            </a:extLst>
          </p:cNvPr>
          <p:cNvSpPr>
            <a:spLocks/>
          </p:cNvSpPr>
          <p:nvPr/>
        </p:nvSpPr>
        <p:spPr bwMode="auto">
          <a:xfrm>
            <a:off x="1320800" y="1566863"/>
            <a:ext cx="1611313" cy="760412"/>
          </a:xfrm>
          <a:custGeom>
            <a:avLst/>
            <a:gdLst>
              <a:gd name="T0" fmla="*/ 1611313 w 1015"/>
              <a:gd name="T1" fmla="*/ 717000 h 543"/>
              <a:gd name="T2" fmla="*/ 739775 w 1015"/>
              <a:gd name="T3" fmla="*/ 641379 h 543"/>
              <a:gd name="T4" fmla="*/ 0 w 1015"/>
              <a:gd name="T5" fmla="*/ 0 h 543"/>
              <a:gd name="T6" fmla="*/ 0 60000 65536"/>
              <a:gd name="T7" fmla="*/ 0 60000 65536"/>
              <a:gd name="T8" fmla="*/ 0 60000 65536"/>
              <a:gd name="T9" fmla="*/ 0 w 1015"/>
              <a:gd name="T10" fmla="*/ 0 h 543"/>
              <a:gd name="T11" fmla="*/ 1015 w 1015"/>
              <a:gd name="T12" fmla="*/ 543 h 5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5" h="543">
                <a:moveTo>
                  <a:pt x="1015" y="512"/>
                </a:moveTo>
                <a:cubicBezTo>
                  <a:pt x="825" y="527"/>
                  <a:pt x="635" y="543"/>
                  <a:pt x="466" y="458"/>
                </a:cubicBezTo>
                <a:cubicBezTo>
                  <a:pt x="297" y="373"/>
                  <a:pt x="148" y="186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3317" name="Rectangle 21">
            <a:extLst>
              <a:ext uri="{FF2B5EF4-FFF2-40B4-BE49-F238E27FC236}">
                <a16:creationId xmlns:a16="http://schemas.microsoft.com/office/drawing/2014/main" xmlns="" id="{855C0DBC-499F-7144-A015-BA370D84B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59" y="3173412"/>
            <a:ext cx="27937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Tahoma" panose="020B0604030504040204" pitchFamily="34" charset="0"/>
              </a:rPr>
              <a:t>개가  쫓아와요</a:t>
            </a:r>
            <a:r>
              <a:rPr kumimoji="0" lang="en-US" altLang="ko-KR" sz="2800" dirty="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83318" name="Text Box 22">
            <a:extLst>
              <a:ext uri="{FF2B5EF4-FFF2-40B4-BE49-F238E27FC236}">
                <a16:creationId xmlns:a16="http://schemas.microsoft.com/office/drawing/2014/main" xmlns="" id="{CC97624F-030A-B542-9F30-17F2A892D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4220310"/>
            <a:ext cx="212558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Palatino Linotype" panose="02040502050505030304" pitchFamily="18" charset="0"/>
              </a:rPr>
              <a:t>집에 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가</a:t>
            </a:r>
            <a:r>
              <a:rPr kumimoji="0" lang="ko-KR" altLang="en-US" sz="2800" b="1" dirty="0">
                <a:latin typeface="Palatino Linotype" panose="02040502050505030304" pitchFamily="18" charset="0"/>
              </a:rPr>
              <a:t>요</a:t>
            </a:r>
            <a:r>
              <a:rPr kumimoji="0" lang="en-US" altLang="ko-KR" sz="2800" b="1" dirty="0" smtClean="0">
                <a:latin typeface="Palatino Linotype" panose="02040502050505030304" pitchFamily="18" charset="0"/>
              </a:rPr>
              <a:t>.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  </a:t>
            </a:r>
            <a:endParaRPr kumimoji="0" lang="en-US" altLang="ko-KR" sz="2400" dirty="0">
              <a:latin typeface="Palatino Linotype" panose="02040502050505030304" pitchFamily="18" charset="0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C56841AE-A080-A444-B380-D751FE96BA1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09FE064-9EF4-2A49-8B74-8ADF380FB4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734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 animBg="1"/>
      <p:bldP spid="183300" grpId="0"/>
      <p:bldP spid="183317" grpId="0"/>
      <p:bldP spid="1833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>
            <a:extLst>
              <a:ext uri="{FF2B5EF4-FFF2-40B4-BE49-F238E27FC236}">
                <a16:creationId xmlns:a16="http://schemas.microsoft.com/office/drawing/2014/main" xmlns="" id="{3E04ED40-663C-164E-A323-5D20AE35C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515606"/>
            <a:ext cx="502649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0" hangingPunct="1"/>
            <a:r>
              <a:rPr kumimoji="0" lang="ko-KR" altLang="en-US" sz="2800" dirty="0" smtClean="0">
                <a:latin typeface="Palatino Linotype" panose="02040502050505030304" pitchFamily="18" charset="0"/>
              </a:rPr>
              <a:t>책을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읽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는데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</a:t>
            </a:r>
            <a:r>
              <a:rPr kumimoji="0" lang="ko-KR" altLang="en-US" sz="2800" dirty="0" smtClean="0">
                <a:latin typeface="Palatino Linotype" panose="02040502050505030304" pitchFamily="18" charset="0"/>
              </a:rPr>
              <a:t>재미없어요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</a:endParaRPr>
          </a:p>
        </p:txBody>
      </p:sp>
      <p:pic>
        <p:nvPicPr>
          <p:cNvPr id="30723" name="Picture 6" descr="read-unhappy">
            <a:extLst>
              <a:ext uri="{FF2B5EF4-FFF2-40B4-BE49-F238E27FC236}">
                <a16:creationId xmlns:a16="http://schemas.microsoft.com/office/drawing/2014/main" xmlns="" id="{78C4F226-EA57-BC45-8D61-034B69B2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79422"/>
            <a:ext cx="1786334" cy="203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27" name="Picture 7" descr="monkeybar">
            <a:extLst>
              <a:ext uri="{FF2B5EF4-FFF2-40B4-BE49-F238E27FC236}">
                <a16:creationId xmlns:a16="http://schemas.microsoft.com/office/drawing/2014/main" xmlns="" id="{11EA62A1-9158-F042-AA89-B0F8C6CD4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372318"/>
            <a:ext cx="221932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8" name="Text Box 8">
            <a:extLst>
              <a:ext uri="{FF2B5EF4-FFF2-40B4-BE49-F238E27FC236}">
                <a16:creationId xmlns:a16="http://schemas.microsoft.com/office/drawing/2014/main" xmlns="" id="{10FCFFEF-8B89-CE4E-A263-A065E7E6E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894" y="3612079"/>
            <a:ext cx="4418831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Palatino Linotype" panose="02040502050505030304" pitchFamily="18" charset="0"/>
              </a:rPr>
              <a:t>		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      </a:t>
            </a:r>
            <a:r>
              <a:rPr kumimoji="0" lang="ko-KR" altLang="en-US" sz="2800" dirty="0" smtClean="0">
                <a:latin typeface="Palatino Linotype" panose="02040502050505030304" pitchFamily="18" charset="0"/>
              </a:rPr>
              <a:t>힘들어요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</a:endParaRPr>
          </a:p>
        </p:txBody>
      </p:sp>
      <p:sp>
        <p:nvSpPr>
          <p:cNvPr id="184329" name="Rectangle 9">
            <a:extLst>
              <a:ext uri="{FF2B5EF4-FFF2-40B4-BE49-F238E27FC236}">
                <a16:creationId xmlns:a16="http://schemas.microsoft.com/office/drawing/2014/main" xmlns="" id="{A3D13889-8FE8-3D4F-907E-A57D20B87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894" y="3626636"/>
            <a:ext cx="2787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0" hangingPunct="1"/>
            <a:r>
              <a:rPr kumimoji="0" lang="ko-KR" altLang="en-US" sz="2800" dirty="0" smtClean="0">
                <a:latin typeface="Tahoma" panose="020B0604030504040204" pitchFamily="34" charset="0"/>
              </a:rPr>
              <a:t>운동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Tahoma" panose="020B0604030504040204" pitchFamily="34" charset="0"/>
              </a:rPr>
              <a:t>하</a:t>
            </a:r>
            <a:r>
              <a:rPr kumimoji="0" lang="ko-KR" altLang="en-US" sz="28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endParaRPr kumimoji="0" lang="ko-KR" altLang="en-US" sz="2800" b="1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CE682E16-0BBA-664A-A872-FBC8B948568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7D280BA-6D36-9B4E-A01F-25F8D99D59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647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 animBg="1"/>
      <p:bldP spid="184328" grpId="0" animBg="1"/>
      <p:bldP spid="1843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xmlns="" id="{99D3A1A6-286D-5A47-B6B6-5DB6C00E7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1" y="3859787"/>
            <a:ext cx="252028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Palatino Linotype" panose="02040502050505030304" pitchFamily="18" charset="0"/>
              </a:rPr>
              <a:t>  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책을 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읽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는데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</a:t>
            </a:r>
            <a:endParaRPr kumimoji="0" lang="en-US" altLang="ko-KR" sz="2400" dirty="0">
              <a:latin typeface="Palatino Linotype" panose="02040502050505030304" pitchFamily="18" charset="0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xmlns="" id="{2D4F40A7-61A7-7149-B619-510896D74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394" y="2654002"/>
            <a:ext cx="66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pic>
        <p:nvPicPr>
          <p:cNvPr id="32772" name="Picture 4" descr="read-unhappy">
            <a:extLst>
              <a:ext uri="{FF2B5EF4-FFF2-40B4-BE49-F238E27FC236}">
                <a16:creationId xmlns:a16="http://schemas.microsoft.com/office/drawing/2014/main" xmlns="" id="{1DBDFFCF-CE26-BA43-9EE8-B38824AD4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94" y="1968202"/>
            <a:ext cx="16192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3" name="Rectangle 5">
            <a:extLst>
              <a:ext uri="{FF2B5EF4-FFF2-40B4-BE49-F238E27FC236}">
                <a16:creationId xmlns:a16="http://schemas.microsoft.com/office/drawing/2014/main" xmlns="" id="{A192EADB-6BC8-E642-A24E-620990BB2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59787"/>
            <a:ext cx="2834679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latin typeface="Tahoma" panose="020B0604030504040204" pitchFamily="34" charset="0"/>
              </a:rPr>
              <a:t> </a:t>
            </a:r>
            <a:r>
              <a:rPr kumimoji="0" lang="ko-KR" altLang="en-US" sz="2800" dirty="0">
                <a:latin typeface="Tahoma" panose="020B0604030504040204" pitchFamily="34" charset="0"/>
              </a:rPr>
              <a:t>너무  어려워요</a:t>
            </a:r>
            <a:r>
              <a:rPr kumimoji="0" lang="en-US" altLang="ko-KR" sz="2800" dirty="0" smtClean="0">
                <a:latin typeface="Tahoma" panose="020B0604030504040204" pitchFamily="34" charset="0"/>
              </a:rPr>
              <a:t>.</a:t>
            </a:r>
            <a:endParaRPr kumimoji="0" lang="en-US" altLang="ko-KR" sz="2800" dirty="0">
              <a:latin typeface="Tahoma" panose="020B0604030504040204" pitchFamily="34" charset="0"/>
            </a:endParaRPr>
          </a:p>
        </p:txBody>
      </p:sp>
      <p:pic>
        <p:nvPicPr>
          <p:cNvPr id="483334" name="Picture 6" descr="22">
            <a:extLst>
              <a:ext uri="{FF2B5EF4-FFF2-40B4-BE49-F238E27FC236}">
                <a16:creationId xmlns:a16="http://schemas.microsoft.com/office/drawing/2014/main" xmlns="" id="{AACF3C2D-3BB8-594B-B215-9BB96CACA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2198688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EB5B9F4C-E702-2C4D-B8CC-919BE452D5A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BA6D212-6FEE-AC46-8728-12822D349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84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3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>
            <a:extLst>
              <a:ext uri="{FF2B5EF4-FFF2-40B4-BE49-F238E27FC236}">
                <a16:creationId xmlns:a16="http://schemas.microsoft.com/office/drawing/2014/main" xmlns="" id="{B1A65A22-37A3-4749-BFB3-F0385836A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3356992"/>
            <a:ext cx="5105312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 smtClean="0">
                <a:latin typeface="Palatino Linotype" panose="02040502050505030304" pitchFamily="18" charset="0"/>
              </a:rPr>
              <a:t>	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	 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         </a:t>
            </a:r>
            <a:r>
              <a:rPr kumimoji="0" lang="ko-KR" altLang="en-US" sz="2800" dirty="0" smtClean="0">
                <a:latin typeface="Palatino Linotype" panose="02040502050505030304" pitchFamily="18" charset="0"/>
              </a:rPr>
              <a:t>컵이  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없어요</a:t>
            </a:r>
            <a:r>
              <a:rPr kumimoji="0" lang="en-US" altLang="ko-KR" sz="2800" dirty="0" smtClean="0">
                <a:latin typeface="Palatino Linotype" panose="02040502050505030304" pitchFamily="18" charset="0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</a:endParaRPr>
          </a:p>
        </p:txBody>
      </p:sp>
      <p:pic>
        <p:nvPicPr>
          <p:cNvPr id="185350" name="Picture 6" descr="b_d000001">
            <a:extLst>
              <a:ext uri="{FF2B5EF4-FFF2-40B4-BE49-F238E27FC236}">
                <a16:creationId xmlns:a16="http://schemas.microsoft.com/office/drawing/2014/main" xmlns="" id="{9474EC07-A259-C345-A39E-B8A6E0EB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5" t="16988" r="11035" b="27499"/>
          <a:stretch>
            <a:fillRect/>
          </a:stretch>
        </p:blipFill>
        <p:spPr bwMode="auto">
          <a:xfrm>
            <a:off x="1608138" y="1187450"/>
            <a:ext cx="2243137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0" descr="Filename: HH01516_.wmf&#10;Keywords: cups, dining, food ...&#10;File Size: 8 KB">
            <a:extLst>
              <a:ext uri="{FF2B5EF4-FFF2-40B4-BE49-F238E27FC236}">
                <a16:creationId xmlns:a16="http://schemas.microsoft.com/office/drawing/2014/main" xmlns="" id="{A61AC51F-D413-D240-94CA-74FC4D5FB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1570038"/>
            <a:ext cx="1030288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Line 11">
            <a:extLst>
              <a:ext uri="{FF2B5EF4-FFF2-40B4-BE49-F238E27FC236}">
                <a16:creationId xmlns:a16="http://schemas.microsoft.com/office/drawing/2014/main" xmlns="" id="{BA053297-A34B-AB4F-A4D3-A982A66A33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26063" y="1436688"/>
            <a:ext cx="1727200" cy="1552575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798" name="Line 12">
            <a:extLst>
              <a:ext uri="{FF2B5EF4-FFF2-40B4-BE49-F238E27FC236}">
                <a16:creationId xmlns:a16="http://schemas.microsoft.com/office/drawing/2014/main" xmlns="" id="{67BB8E67-2AA8-D84E-8F55-3C855C0909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338" y="1457325"/>
            <a:ext cx="1509712" cy="1452563"/>
          </a:xfrm>
          <a:prstGeom prst="line">
            <a:avLst/>
          </a:prstGeom>
          <a:noFill/>
          <a:ln w="25400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5357" name="Text Box 13">
            <a:extLst>
              <a:ext uri="{FF2B5EF4-FFF2-40B4-BE49-F238E27FC236}">
                <a16:creationId xmlns:a16="http://schemas.microsoft.com/office/drawing/2014/main" xmlns="" id="{E938F7C5-26D7-694F-A13D-A1021DFA5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3" y="1766888"/>
            <a:ext cx="66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185358" name="Rectangle 14">
            <a:extLst>
              <a:ext uri="{FF2B5EF4-FFF2-40B4-BE49-F238E27FC236}">
                <a16:creationId xmlns:a16="http://schemas.microsoft.com/office/drawing/2014/main" xmlns="" id="{82F2C985-4E86-7740-8D7F-7D0697766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4938" y="3337011"/>
            <a:ext cx="2747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Tahoma" panose="020B0604030504040204" pitchFamily="34" charset="0"/>
              </a:rPr>
              <a:t>물을  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Tahoma" panose="020B0604030504040204" pitchFamily="34" charset="0"/>
              </a:rPr>
              <a:t>마시</a:t>
            </a:r>
            <a:r>
              <a:rPr kumimoji="0" lang="ko-KR" altLang="en-US" sz="28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endParaRPr kumimoji="0" lang="en-US" altLang="ko-KR" sz="2800" b="1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F4E9319B-0107-5345-A449-2B94CE4384D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28F853B-115F-8E47-A313-FECF03488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65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/>
      <p:bldP spid="185357" grpId="0"/>
      <p:bldP spid="1853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>
            <a:extLst>
              <a:ext uri="{FF2B5EF4-FFF2-40B4-BE49-F238E27FC236}">
                <a16:creationId xmlns:a16="http://schemas.microsoft.com/office/drawing/2014/main" xmlns="" id="{B8DF435F-A614-7B4D-ACC1-25482EB2B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3591446"/>
            <a:ext cx="561662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Palatino Linotype" panose="02040502050505030304" pitchFamily="18" charset="0"/>
              </a:rPr>
              <a:t>책을   </a:t>
            </a:r>
            <a:r>
              <a:rPr kumimoji="0" lang="ko-KR" altLang="en-US" sz="2800" b="1" dirty="0">
                <a:solidFill>
                  <a:srgbClr val="3333FF"/>
                </a:solidFill>
                <a:latin typeface="Palatino Linotype" panose="02040502050505030304" pitchFamily="18" charset="0"/>
              </a:rPr>
              <a:t>읽</a:t>
            </a:r>
            <a:r>
              <a:rPr kumimoji="0" lang="ko-KR" altLang="en-US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는데</a:t>
            </a:r>
            <a:r>
              <a:rPr kumimoji="0" lang="ko-KR" altLang="en-US" sz="2800" dirty="0">
                <a:latin typeface="Palatino Linotype" panose="02040502050505030304" pitchFamily="18" charset="0"/>
              </a:rPr>
              <a:t>  </a:t>
            </a:r>
            <a:endParaRPr kumimoji="0" lang="en-US" altLang="ko-KR" sz="2400" dirty="0">
              <a:latin typeface="Palatino Linotype" panose="02040502050505030304" pitchFamily="18" charset="0"/>
            </a:endParaRPr>
          </a:p>
        </p:txBody>
      </p:sp>
      <p:sp>
        <p:nvSpPr>
          <p:cNvPr id="200707" name="Text Box 3">
            <a:extLst>
              <a:ext uri="{FF2B5EF4-FFF2-40B4-BE49-F238E27FC236}">
                <a16:creationId xmlns:a16="http://schemas.microsoft.com/office/drawing/2014/main" xmlns="" id="{B6C5F4AC-7E5B-3042-BAD9-B7FE92A96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638" y="1781175"/>
            <a:ext cx="66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200713" name="Rectangle 9">
            <a:extLst>
              <a:ext uri="{FF2B5EF4-FFF2-40B4-BE49-F238E27FC236}">
                <a16:creationId xmlns:a16="http://schemas.microsoft.com/office/drawing/2014/main" xmlns="" id="{57B2B0A1-6D14-6848-8D32-F376B7849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664" y="3590741"/>
            <a:ext cx="34526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Tahoma" panose="020B0604030504040204" pitchFamily="34" charset="0"/>
              </a:rPr>
              <a:t>한 페이지가 없어요</a:t>
            </a:r>
            <a:r>
              <a:rPr kumimoji="0" lang="en-US" altLang="ko-KR" sz="2800" dirty="0" smtClean="0">
                <a:latin typeface="Tahoma" panose="020B0604030504040204" pitchFamily="34" charset="0"/>
              </a:rPr>
              <a:t>.</a:t>
            </a:r>
            <a:endParaRPr kumimoji="0" lang="en-US" altLang="ko-KR" sz="2800" dirty="0">
              <a:latin typeface="Tahoma" panose="020B0604030504040204" pitchFamily="34" charset="0"/>
            </a:endParaRPr>
          </a:p>
        </p:txBody>
      </p:sp>
      <p:pic>
        <p:nvPicPr>
          <p:cNvPr id="200714" name="Picture 10" descr="b_e000001">
            <a:extLst>
              <a:ext uri="{FF2B5EF4-FFF2-40B4-BE49-F238E27FC236}">
                <a16:creationId xmlns:a16="http://schemas.microsoft.com/office/drawing/2014/main" xmlns="" id="{42F65E6D-67BB-2346-AB75-62E19D6F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6" t="15834" r="2615" b="26346"/>
          <a:stretch>
            <a:fillRect/>
          </a:stretch>
        </p:blipFill>
        <p:spPr bwMode="auto">
          <a:xfrm>
            <a:off x="5235575" y="1116013"/>
            <a:ext cx="29178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12" descr="read-together">
            <a:extLst>
              <a:ext uri="{FF2B5EF4-FFF2-40B4-BE49-F238E27FC236}">
                <a16:creationId xmlns:a16="http://schemas.microsoft.com/office/drawing/2014/main" xmlns="" id="{AC86FC97-D973-C549-A864-07082E697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" b="6624"/>
          <a:stretch>
            <a:fillRect/>
          </a:stretch>
        </p:blipFill>
        <p:spPr bwMode="auto">
          <a:xfrm>
            <a:off x="2046288" y="1136650"/>
            <a:ext cx="2192337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CF3D45B-05A4-1F41-B30E-B15DA2A91FA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B897C4-A152-1F4D-84FD-345F8081E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626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0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0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nimBg="1"/>
      <p:bldP spid="200707" grpId="0"/>
      <p:bldP spid="2007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10 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아픈데 집에 가도 돼요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I feel sick, so may I go home?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 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는데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지 말고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>
            <a:extLst>
              <a:ext uri="{FF2B5EF4-FFF2-40B4-BE49-F238E27FC236}">
                <a16:creationId xmlns:a16="http://schemas.microsoft.com/office/drawing/2014/main" xmlns="" id="{3332328C-8AC0-9442-B593-FC03FDC36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239" y="1395601"/>
            <a:ext cx="1828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400" dirty="0">
                <a:solidFill>
                  <a:srgbClr val="3333FF"/>
                </a:solidFill>
                <a:latin typeface="Palatino Linotype" panose="02040502050505030304" pitchFamily="18" charset="0"/>
              </a:rPr>
              <a:t>Verbs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 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-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Palatino Linotype" panose="02040502050505030304" pitchFamily="18" charset="0"/>
              </a:rPr>
              <a:t>는데</a:t>
            </a:r>
            <a:endParaRPr kumimoji="0" lang="ko-KR" altLang="en-US" sz="2400" dirty="0">
              <a:solidFill>
                <a:srgbClr val="FF505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97635" name="Text Box 3">
            <a:extLst>
              <a:ext uri="{FF2B5EF4-FFF2-40B4-BE49-F238E27FC236}">
                <a16:creationId xmlns:a16="http://schemas.microsoft.com/office/drawing/2014/main" xmlns="" id="{60A5EC46-E103-6A41-904C-A6CADD143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264" y="1859151"/>
            <a:ext cx="108743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가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다 </a:t>
            </a: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먹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다 </a:t>
            </a:r>
            <a:endParaRPr kumimoji="0" lang="ko-KR" altLang="en-US" sz="240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36" name="Rectangle 4">
            <a:extLst>
              <a:ext uri="{FF2B5EF4-FFF2-40B4-BE49-F238E27FC236}">
                <a16:creationId xmlns:a16="http://schemas.microsoft.com/office/drawing/2014/main" xmlns="" id="{06FF1312-5DF6-5840-BF62-45EFD7735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7939" y="1809938"/>
            <a:ext cx="140335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</a:t>
            </a:r>
            <a:r>
              <a:rPr kumimoji="0" lang="ko-KR" altLang="en-US" sz="2400">
                <a:solidFill>
                  <a:srgbClr val="0099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갔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어요</a:t>
            </a: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먹</a:t>
            </a:r>
            <a:r>
              <a:rPr kumimoji="0" lang="ko-KR" altLang="en-US" sz="2400">
                <a:solidFill>
                  <a:srgbClr val="0099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었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어요</a:t>
            </a:r>
            <a:endParaRPr kumimoji="0" lang="ko-KR" altLang="en-US" sz="240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37" name="Rectangle 5">
            <a:extLst>
              <a:ext uri="{FF2B5EF4-FFF2-40B4-BE49-F238E27FC236}">
                <a16:creationId xmlns:a16="http://schemas.microsoft.com/office/drawing/2014/main" xmlns="" id="{FC591380-30B7-D84B-AC9D-D59323AA5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289" y="1821051"/>
            <a:ext cx="88106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가</a:t>
            </a:r>
            <a:endParaRPr kumimoji="0" lang="ko-KR" altLang="en-US" sz="240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먹</a:t>
            </a:r>
            <a:endParaRPr kumimoji="0" lang="ko-KR" altLang="en-US" sz="240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xmlns="" id="{31E99096-ED85-EF47-8BD0-196E28D5C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48680"/>
            <a:ext cx="6675275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800" dirty="0">
                <a:latin typeface="Palatino Linotype" panose="02040502050505030304" pitchFamily="18" charset="0"/>
              </a:rPr>
              <a:t>  Dictionary  form     Non-past      Past</a:t>
            </a:r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xmlns="" id="{C2E205F5-9580-6B49-8580-C4903607E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321" y="3846551"/>
            <a:ext cx="10191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좋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다 </a:t>
            </a: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크</a:t>
            </a:r>
            <a:r>
              <a:rPr kumimoji="0" lang="ko-KR" altLang="en-US" sz="2400">
                <a:latin typeface="굴림체" panose="020B0609000101010101" pitchFamily="49" charset="-127"/>
                <a:ea typeface="굴림체" panose="020B0609000101010101" pitchFamily="49" charset="-127"/>
              </a:rPr>
              <a:t>다 </a:t>
            </a:r>
            <a:r>
              <a:rPr kumimoji="0" lang="ko-KR" altLang="en-US" sz="240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 </a:t>
            </a:r>
          </a:p>
        </p:txBody>
      </p:sp>
      <p:sp>
        <p:nvSpPr>
          <p:cNvPr id="197640" name="Rectangle 8">
            <a:extLst>
              <a:ext uri="{FF2B5EF4-FFF2-40B4-BE49-F238E27FC236}">
                <a16:creationId xmlns:a16="http://schemas.microsoft.com/office/drawing/2014/main" xmlns="" id="{B7E91478-C7E2-1F41-8C48-1BAE5D4D4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646" y="3844963"/>
            <a:ext cx="9398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좋</a:t>
            </a:r>
            <a:endParaRPr kumimoji="0" lang="ko-KR" altLang="en-US" sz="240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크</a:t>
            </a:r>
            <a:endParaRPr kumimoji="0" lang="en-US" altLang="ko-KR" sz="240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41" name="Rectangle 9">
            <a:extLst>
              <a:ext uri="{FF2B5EF4-FFF2-40B4-BE49-F238E27FC236}">
                <a16:creationId xmlns:a16="http://schemas.microsoft.com/office/drawing/2014/main" xmlns="" id="{F3DCF9B0-A1DA-5F41-AC11-CEE4134FF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064" y="2016313"/>
            <a:ext cx="12618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en-US" altLang="ko-KR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en-US" altLang="ko-KR" sz="24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+</a:t>
            </a:r>
            <a:r>
              <a:rPr kumimoji="0" lang="en-US" altLang="ko-KR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는데</a:t>
            </a:r>
            <a:endParaRPr kumimoji="0" lang="ko-KR" altLang="en-US" sz="2400" dirty="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42" name="Rectangle 10">
            <a:extLst>
              <a:ext uri="{FF2B5EF4-FFF2-40B4-BE49-F238E27FC236}">
                <a16:creationId xmlns:a16="http://schemas.microsoft.com/office/drawing/2014/main" xmlns="" id="{1F9AFB1D-30C6-5A4B-ADE7-7548F182C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184" y="3830676"/>
            <a:ext cx="12618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en-US" altLang="ko-KR" sz="24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+</a:t>
            </a:r>
            <a:r>
              <a:rPr kumimoji="0" lang="en-US" altLang="ko-KR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은데</a:t>
            </a:r>
            <a:endParaRPr kumimoji="0" lang="ko-KR" altLang="en-US" sz="2400" dirty="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44" name="Rectangle 12">
            <a:extLst>
              <a:ext uri="{FF2B5EF4-FFF2-40B4-BE49-F238E27FC236}">
                <a16:creationId xmlns:a16="http://schemas.microsoft.com/office/drawing/2014/main" xmlns="" id="{0FC58AA6-C2B2-DC47-AD11-37DBE5BF4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8328" y="4264063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en-US" altLang="ko-KR" sz="24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+</a:t>
            </a:r>
            <a:r>
              <a:rPr kumimoji="0" lang="en-US" altLang="ko-KR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kumimoji="0" lang="ko-KR" altLang="en-US" sz="2400" dirty="0" smtClean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ㄴ데</a:t>
            </a:r>
            <a:endParaRPr kumimoji="0" lang="ko-KR" altLang="en-US" sz="2400" dirty="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45" name="Rectangle 13">
            <a:extLst>
              <a:ext uri="{FF2B5EF4-FFF2-40B4-BE49-F238E27FC236}">
                <a16:creationId xmlns:a16="http://schemas.microsoft.com/office/drawing/2014/main" xmlns="" id="{ED40B432-E35E-904F-AB6B-A4F0BB793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964" y="1789301"/>
            <a:ext cx="658813" cy="927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46" name="Rectangle 14">
            <a:extLst>
              <a:ext uri="{FF2B5EF4-FFF2-40B4-BE49-F238E27FC236}">
                <a16:creationId xmlns:a16="http://schemas.microsoft.com/office/drawing/2014/main" xmlns="" id="{F03DC6C1-8600-474E-AD58-206127C9B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5951" y="1796259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는데</a:t>
            </a:r>
          </a:p>
        </p:txBody>
      </p:sp>
      <p:sp>
        <p:nvSpPr>
          <p:cNvPr id="197647" name="Text Box 15">
            <a:extLst>
              <a:ext uri="{FF2B5EF4-FFF2-40B4-BE49-F238E27FC236}">
                <a16:creationId xmlns:a16="http://schemas.microsoft.com/office/drawing/2014/main" xmlns="" id="{3582C4BF-97D9-E74A-B0B9-9C14F0CB6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09" y="3370301"/>
            <a:ext cx="206057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400" dirty="0" err="1">
                <a:solidFill>
                  <a:srgbClr val="3333FF"/>
                </a:solidFill>
                <a:latin typeface="Palatino Linotype" panose="02040502050505030304" pitchFamily="18" charset="0"/>
              </a:rPr>
              <a:t>Adj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 </a:t>
            </a:r>
            <a:r>
              <a:rPr kumimoji="0" lang="en-US" altLang="ko-KR" sz="2400" dirty="0" smtClean="0">
                <a:latin typeface="Palatino Linotype" panose="02040502050505030304" pitchFamily="18" charset="0"/>
              </a:rPr>
              <a:t>-(</a:t>
            </a:r>
            <a:r>
              <a:rPr kumimoji="0" lang="ko-KR" altLang="en-US" sz="2400" dirty="0">
                <a:solidFill>
                  <a:srgbClr val="FF5050"/>
                </a:solidFill>
                <a:latin typeface="Palatino Linotype" panose="02040502050505030304" pitchFamily="18" charset="0"/>
              </a:rPr>
              <a:t>으</a:t>
            </a:r>
            <a:r>
              <a:rPr kumimoji="0" lang="ko-KR" altLang="en-US" sz="2400" dirty="0">
                <a:latin typeface="Palatino Linotype" panose="02040502050505030304" pitchFamily="18" charset="0"/>
              </a:rPr>
              <a:t>)</a:t>
            </a:r>
            <a:r>
              <a:rPr kumimoji="0" lang="ko-KR" altLang="en-US" sz="2400" dirty="0">
                <a:solidFill>
                  <a:srgbClr val="FF5050"/>
                </a:solidFill>
                <a:latin typeface="Palatino Linotype" panose="02040502050505030304" pitchFamily="18" charset="0"/>
              </a:rPr>
              <a:t>ㄴ데</a:t>
            </a:r>
          </a:p>
        </p:txBody>
      </p:sp>
      <p:sp>
        <p:nvSpPr>
          <p:cNvPr id="197648" name="Rectangle 16">
            <a:extLst>
              <a:ext uri="{FF2B5EF4-FFF2-40B4-BE49-F238E27FC236}">
                <a16:creationId xmlns:a16="http://schemas.microsoft.com/office/drawing/2014/main" xmlns="" id="{7E673D80-6106-B44D-B32D-5E8DC2A7B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7671" y="3843376"/>
            <a:ext cx="14033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좋</a:t>
            </a:r>
            <a:r>
              <a:rPr kumimoji="0" lang="ko-KR" altLang="en-US" sz="2400" dirty="0">
                <a:solidFill>
                  <a:srgbClr val="0099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았</a:t>
            </a:r>
            <a:r>
              <a:rPr kumimoji="0" lang="ko-KR" altLang="en-US" sz="2400" dirty="0">
                <a:latin typeface="굴림체" panose="020B0609000101010101" pitchFamily="49" charset="-127"/>
                <a:ea typeface="굴림체" panose="020B0609000101010101" pitchFamily="49" charset="-127"/>
              </a:rPr>
              <a:t>어요</a:t>
            </a:r>
          </a:p>
          <a:p>
            <a:pPr eaLnBrk="1" latinLnBrk="0" hangingPunct="1">
              <a:spcBef>
                <a:spcPct val="10000"/>
              </a:spcBef>
            </a:pPr>
            <a:r>
              <a:rPr kumimoji="0" lang="ko-KR" altLang="en-US" sz="2400" dirty="0">
                <a:solidFill>
                  <a:srgbClr val="3333FF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 </a:t>
            </a:r>
            <a:r>
              <a:rPr kumimoji="0" lang="ko-KR" altLang="en-US" sz="2400" dirty="0">
                <a:solidFill>
                  <a:srgbClr val="0099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컸</a:t>
            </a:r>
            <a:r>
              <a:rPr kumimoji="0" lang="ko-KR" altLang="en-US" sz="2400" dirty="0">
                <a:latin typeface="굴림체" panose="020B0609000101010101" pitchFamily="49" charset="-127"/>
                <a:ea typeface="굴림체" panose="020B0609000101010101" pitchFamily="49" charset="-127"/>
              </a:rPr>
              <a:t>어요</a:t>
            </a:r>
            <a:endParaRPr kumimoji="0" lang="ko-KR" altLang="en-US" sz="2400" dirty="0">
              <a:solidFill>
                <a:srgbClr val="FF505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197649" name="Rectangle 17">
            <a:extLst>
              <a:ext uri="{FF2B5EF4-FFF2-40B4-BE49-F238E27FC236}">
                <a16:creationId xmlns:a16="http://schemas.microsoft.com/office/drawing/2014/main" xmlns="" id="{3C9E15FE-DC2B-584E-9275-4748AADF5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96" y="3800513"/>
            <a:ext cx="658813" cy="927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50" name="Rectangle 18">
            <a:extLst>
              <a:ext uri="{FF2B5EF4-FFF2-40B4-BE49-F238E27FC236}">
                <a16:creationId xmlns:a16="http://schemas.microsoft.com/office/drawing/2014/main" xmlns="" id="{8A0C9943-C0C9-DA40-B0E7-BB4084D13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4881" y="3829308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는데</a:t>
            </a: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xmlns="" id="{2AD95BA9-332D-0041-9EEF-694D5E37BA8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6FA11BD-37BB-654C-A8E9-10A971FA2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8A0C9943-C0C9-DA40-B0E7-BB4084D13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4542" y="4251735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는데</a:t>
            </a: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xmlns="" id="{F03DC6C1-8600-474E-AD58-206127C9B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5951" y="2214937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dirty="0">
                <a:solidFill>
                  <a:srgbClr val="FF5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는데</a:t>
            </a:r>
          </a:p>
        </p:txBody>
      </p:sp>
    </p:spTree>
    <p:extLst>
      <p:ext uri="{BB962C8B-B14F-4D97-AF65-F5344CB8AC3E}">
        <p14:creationId xmlns:p14="http://schemas.microsoft.com/office/powerpoint/2010/main" val="27237221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9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nimBg="1" autoUpdateAnimBg="0"/>
      <p:bldP spid="197635" grpId="0" autoUpdateAnimBg="0"/>
      <p:bldP spid="197636" grpId="0" autoUpdateAnimBg="0"/>
      <p:bldP spid="197637" grpId="0" autoUpdateAnimBg="0"/>
      <p:bldP spid="197639" grpId="0" autoUpdateAnimBg="0"/>
      <p:bldP spid="197640" grpId="0" autoUpdateAnimBg="0"/>
      <p:bldP spid="197641" grpId="0" autoUpdateAnimBg="0"/>
      <p:bldP spid="197642" grpId="0" autoUpdateAnimBg="0"/>
      <p:bldP spid="197644" grpId="0" autoUpdateAnimBg="0"/>
      <p:bldP spid="197645" grpId="0" animBg="1"/>
      <p:bldP spid="197646" grpId="0" autoUpdateAnimBg="0"/>
      <p:bldP spid="197647" grpId="0" animBg="1" autoUpdateAnimBg="0"/>
      <p:bldP spid="197648" grpId="0" autoUpdateAnimBg="0"/>
      <p:bldP spid="197649" grpId="0" animBg="1"/>
      <p:bldP spid="197650" grpId="0" autoUpdateAnimBg="0"/>
      <p:bldP spid="22" grpId="0" autoUpdateAnimBg="0"/>
      <p:bldP spid="2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>
            <a:extLst>
              <a:ext uri="{FF2B5EF4-FFF2-40B4-BE49-F238E27FC236}">
                <a16:creationId xmlns:a16="http://schemas.microsoft.com/office/drawing/2014/main" xmlns="" id="{3D3626DA-D2AF-AE41-A228-4C8DD2F7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2198" y="3828505"/>
            <a:ext cx="619815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en-US" altLang="ko-KR" sz="2400" dirty="0">
                <a:latin typeface="Tahoma" panose="020B0604030504040204" pitchFamily="34" charset="0"/>
              </a:rPr>
              <a:t>			        </a:t>
            </a:r>
            <a:r>
              <a:rPr kumimoji="0" lang="en-US" altLang="ko-KR" sz="2800" dirty="0">
                <a:latin typeface="Palatino Linotype" panose="02040502050505030304" pitchFamily="18" charset="0"/>
                <a:ea typeface="굴림체" panose="020B0609000101010101" pitchFamily="49" charset="-127"/>
              </a:rPr>
              <a:t>F</a:t>
            </a:r>
            <a:r>
              <a:rPr kumimoji="0" lang="ko-KR" altLang="en-US" sz="2800" dirty="0">
                <a:latin typeface="Palatino Linotype" panose="02040502050505030304" pitchFamily="18" charset="0"/>
                <a:ea typeface="굴림체" panose="020B0609000101010101" pitchFamily="49" charset="-127"/>
              </a:rPr>
              <a:t>를  받았어요</a:t>
            </a:r>
            <a:r>
              <a:rPr kumimoji="0" lang="en-US" altLang="ko-KR" sz="2800" dirty="0" smtClean="0">
                <a:latin typeface="Palatino Linotype" panose="02040502050505030304" pitchFamily="18" charset="0"/>
                <a:ea typeface="굴림체" panose="020B0609000101010101" pitchFamily="49" charset="-127"/>
              </a:rPr>
              <a:t>.</a:t>
            </a:r>
            <a:endParaRPr kumimoji="0" lang="en-US" altLang="ko-KR" sz="2800" dirty="0">
              <a:latin typeface="Palatino Linotype" panose="02040502050505030304" pitchFamily="18" charset="0"/>
              <a:ea typeface="굴림체" panose="020B0609000101010101" pitchFamily="49" charset="-127"/>
            </a:endParaRP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xmlns="" id="{1A6B4674-15A8-6641-A83F-07659F510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678" y="2294980"/>
            <a:ext cx="62312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199684" name="Rectangle 4">
            <a:extLst>
              <a:ext uri="{FF2B5EF4-FFF2-40B4-BE49-F238E27FC236}">
                <a16:creationId xmlns:a16="http://schemas.microsoft.com/office/drawing/2014/main" xmlns="" id="{80040B08-C22A-2D4F-AC43-25E218890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696" y="3830092"/>
            <a:ext cx="26987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Tahoma" panose="020B0604030504040204" pitchFamily="34" charset="0"/>
              </a:rPr>
              <a:t>공부를 </a:t>
            </a:r>
            <a:r>
              <a:rPr kumimoji="0" lang="ko-KR" altLang="en-US" sz="2800" b="1" dirty="0">
                <a:solidFill>
                  <a:srgbClr val="3333FF"/>
                </a:solidFill>
                <a:latin typeface="Tahoma" panose="020B0604030504040204" pitchFamily="34" charset="0"/>
              </a:rPr>
              <a:t>  했</a:t>
            </a:r>
            <a:r>
              <a:rPr kumimoji="0" lang="ko-KR" altLang="en-US" sz="2800" b="1" dirty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endParaRPr kumimoji="0" lang="en-US" altLang="ko-KR" sz="2800" dirty="0">
              <a:solidFill>
                <a:srgbClr val="FF5050"/>
              </a:solidFill>
              <a:latin typeface="Tahoma" panose="020B0604030504040204" pitchFamily="34" charset="0"/>
            </a:endParaRPr>
          </a:p>
        </p:txBody>
      </p:sp>
      <p:pic>
        <p:nvPicPr>
          <p:cNvPr id="199688" name="Picture 8" descr="b_s000001">
            <a:extLst>
              <a:ext uri="{FF2B5EF4-FFF2-40B4-BE49-F238E27FC236}">
                <a16:creationId xmlns:a16="http://schemas.microsoft.com/office/drawing/2014/main" xmlns="" id="{4F7ED3CD-447F-6547-92C5-2A96033C8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" t="18782" r="62787" b="29359"/>
          <a:stretch>
            <a:fillRect/>
          </a:stretch>
        </p:blipFill>
        <p:spPr bwMode="auto">
          <a:xfrm>
            <a:off x="1540434" y="1556792"/>
            <a:ext cx="23903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9" descr="Filename: j0150929.wmf&#10;Keywords: academics, exam papers, examinations ...&#10;File Size: 7 KB">
            <a:extLst>
              <a:ext uri="{FF2B5EF4-FFF2-40B4-BE49-F238E27FC236}">
                <a16:creationId xmlns:a16="http://schemas.microsoft.com/office/drawing/2014/main" xmlns="" id="{B0B907B6-7884-B64A-A05B-728C2FC21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400" y="1736180"/>
            <a:ext cx="170507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FD3F36B1-A4E8-384B-9F11-7C80AA77F37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0EA657C-DB30-8641-A1B6-6E7015E628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93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nimBg="1"/>
      <p:bldP spid="19968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2">
            <a:extLst>
              <a:ext uri="{FF2B5EF4-FFF2-40B4-BE49-F238E27FC236}">
                <a16:creationId xmlns:a16="http://schemas.microsoft.com/office/drawing/2014/main" xmlns="" id="{3617496C-494A-2747-94F0-659329870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1" y="3724747"/>
            <a:ext cx="6768752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400" b="1" dirty="0">
                <a:solidFill>
                  <a:schemeClr val="hlink"/>
                </a:solidFill>
                <a:latin typeface="Palatino Linotype" panose="02040502050505030304" pitchFamily="18" charset="0"/>
              </a:rPr>
              <a:t>			  </a:t>
            </a:r>
            <a:r>
              <a:rPr kumimoji="0" lang="ko-KR" altLang="en-US" sz="2400" b="1" dirty="0" smtClean="0">
                <a:solidFill>
                  <a:schemeClr val="hlink"/>
                </a:solidFill>
                <a:latin typeface="Palatino Linotype" panose="02040502050505030304" pitchFamily="18" charset="0"/>
              </a:rPr>
              <a:t>      </a:t>
            </a:r>
            <a:r>
              <a:rPr kumimoji="0" lang="en-US" altLang="ko-KR" sz="2400" b="1" dirty="0" smtClean="0">
                <a:solidFill>
                  <a:schemeClr val="hlink"/>
                </a:solidFill>
                <a:latin typeface="Palatino Linotype" panose="02040502050505030304" pitchFamily="18" charset="0"/>
              </a:rPr>
              <a:t>     </a:t>
            </a:r>
            <a:r>
              <a:rPr kumimoji="0" lang="ko-KR" altLang="en-US" sz="2800" dirty="0">
                <a:latin typeface="Tahoma" panose="020B0604030504040204" pitchFamily="34" charset="0"/>
              </a:rPr>
              <a:t>너무  커요</a:t>
            </a:r>
            <a:r>
              <a:rPr kumimoji="0" lang="en-US" altLang="ko-KR" sz="2800" dirty="0" smtClean="0">
                <a:latin typeface="Tahoma" panose="020B0604030504040204" pitchFamily="34" charset="0"/>
              </a:rPr>
              <a:t>.</a:t>
            </a:r>
            <a:endParaRPr kumimoji="0" lang="en-US" altLang="ko-KR" sz="2800" dirty="0">
              <a:latin typeface="Tahoma" panose="020B0604030504040204" pitchFamily="34" charset="0"/>
            </a:endParaRP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xmlns="" id="{379C0D96-96C3-0545-85EF-EDC84B12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342" y="2349972"/>
            <a:ext cx="6683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4000" b="1">
                <a:solidFill>
                  <a:srgbClr val="FF5050"/>
                </a:solidFill>
                <a:latin typeface="Tahoma" panose="020B0604030504040204" pitchFamily="34" charset="0"/>
              </a:rPr>
              <a:t>+</a:t>
            </a:r>
          </a:p>
        </p:txBody>
      </p:sp>
      <p:sp>
        <p:nvSpPr>
          <p:cNvPr id="198663" name="Rectangle 7">
            <a:extLst>
              <a:ext uri="{FF2B5EF4-FFF2-40B4-BE49-F238E27FC236}">
                <a16:creationId xmlns:a16="http://schemas.microsoft.com/office/drawing/2014/main" xmlns="" id="{3814B475-E4AF-EF44-BE6F-7F9234168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9" y="3724747"/>
            <a:ext cx="22322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ko-KR" altLang="en-US" sz="2800" dirty="0">
                <a:latin typeface="Tahoma" panose="020B0604030504040204" pitchFamily="34" charset="0"/>
              </a:rPr>
              <a:t>옷을 </a:t>
            </a:r>
            <a:r>
              <a:rPr kumimoji="0" lang="ko-KR" altLang="en-US" sz="2800" b="1" dirty="0">
                <a:solidFill>
                  <a:srgbClr val="3333FF"/>
                </a:solidFill>
                <a:latin typeface="Tahoma" panose="020B0604030504040204" pitchFamily="34" charset="0"/>
              </a:rPr>
              <a:t>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Tahoma" panose="020B0604030504040204" pitchFamily="34" charset="0"/>
              </a:rPr>
              <a:t>샀</a:t>
            </a:r>
            <a:r>
              <a:rPr kumimoji="0" lang="ko-KR" altLang="en-US" sz="2800" b="1" dirty="0" smtClean="0">
                <a:solidFill>
                  <a:srgbClr val="FF5050"/>
                </a:solidFill>
                <a:latin typeface="Tahoma" panose="020B0604030504040204" pitchFamily="34" charset="0"/>
              </a:rPr>
              <a:t>는데</a:t>
            </a:r>
            <a:r>
              <a:rPr kumimoji="0" lang="ko-KR" altLang="en-US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	</a:t>
            </a:r>
            <a:r>
              <a:rPr kumimoji="0" lang="en-US" altLang="ko-KR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 </a:t>
            </a:r>
          </a:p>
        </p:txBody>
      </p:sp>
      <p:pic>
        <p:nvPicPr>
          <p:cNvPr id="36869" name="Picture 9" descr="b_o000005">
            <a:extLst>
              <a:ext uri="{FF2B5EF4-FFF2-40B4-BE49-F238E27FC236}">
                <a16:creationId xmlns:a16="http://schemas.microsoft.com/office/drawing/2014/main" xmlns="" id="{5FE70451-8FD8-B143-86CC-7B4B29B53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4" t="15834" r="12614" b="24039"/>
          <a:stretch>
            <a:fillRect/>
          </a:stretch>
        </p:blipFill>
        <p:spPr bwMode="auto">
          <a:xfrm>
            <a:off x="5383763" y="1216497"/>
            <a:ext cx="249091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6" name="Picture 10" descr="Filename: j0233112.wmf&#10;Keywords: apparel shops, businesses, clothes ...&#10;File Size: 38 KB">
            <a:extLst>
              <a:ext uri="{FF2B5EF4-FFF2-40B4-BE49-F238E27FC236}">
                <a16:creationId xmlns:a16="http://schemas.microsoft.com/office/drawing/2014/main" xmlns="" id="{07268F78-AAA9-3146-B13C-059D1A080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2514873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E9D3534-6B67-9740-BFE5-D2EB54FF81A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CDB5708-C656-454D-995B-62836BE08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901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6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>
            <a:extLst>
              <a:ext uri="{FF2B5EF4-FFF2-40B4-BE49-F238E27FC236}">
                <a16:creationId xmlns:a16="http://schemas.microsoft.com/office/drawing/2014/main" xmlns="" id="{FAA2E04E-E66E-E440-86F0-42E55A13E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425" y="1160463"/>
            <a:ext cx="6604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>
                <a:latin typeface="Tahoma" panose="020B0604030504040204" pitchFamily="34" charset="0"/>
              </a:rPr>
              <a:t>어제 영화를 </a:t>
            </a:r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봤어요</a:t>
            </a:r>
            <a:r>
              <a:rPr kumimoji="0" lang="en-US" altLang="ko-KR" sz="2400">
                <a:latin typeface="Tahoma" panose="020B0604030504040204" pitchFamily="34" charset="0"/>
              </a:rPr>
              <a:t>.  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그리고</a:t>
            </a:r>
            <a:r>
              <a:rPr kumimoji="0" lang="ko-KR" altLang="en-US" sz="2400">
                <a:latin typeface="Tahoma" panose="020B0604030504040204" pitchFamily="34" charset="0"/>
              </a:rPr>
              <a:t>  저녁을 먹었어요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  <a:p>
            <a:pPr eaLnBrk="1" latinLnBrk="0" hangingPunct="1">
              <a:spcBef>
                <a:spcPct val="50000"/>
              </a:spcBef>
            </a:pPr>
            <a:endParaRPr kumimoji="0" lang="en-US" altLang="ko-KR" sz="2400">
              <a:latin typeface="Tahoma" panose="020B0604030504040204" pitchFamily="34" charset="0"/>
            </a:endParaRPr>
          </a:p>
          <a:p>
            <a:pPr eaLnBrk="1" latinLnBrk="0" hangingPunct="1">
              <a:spcBef>
                <a:spcPct val="50000"/>
              </a:spcBef>
            </a:pPr>
            <a:r>
              <a:rPr kumimoji="0" lang="ko-KR" altLang="en-US" sz="2400">
                <a:latin typeface="Tahoma" panose="020B0604030504040204" pitchFamily="34" charset="0"/>
              </a:rPr>
              <a:t>어제 영화를 </a:t>
            </a:r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봤어요</a:t>
            </a:r>
            <a:r>
              <a:rPr kumimoji="0" lang="en-US" altLang="ko-KR" sz="2400">
                <a:latin typeface="Tahoma" panose="020B0604030504040204" pitchFamily="34" charset="0"/>
              </a:rPr>
              <a:t>.  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그런데</a:t>
            </a:r>
            <a:r>
              <a:rPr kumimoji="0" lang="ko-KR" altLang="en-US" sz="2400">
                <a:latin typeface="Tahoma" panose="020B0604030504040204" pitchFamily="34" charset="0"/>
              </a:rPr>
              <a:t>  재미없었어요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xmlns="" id="{173F99FD-DC08-DB42-A9BD-D9C66FD20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88" y="1574800"/>
            <a:ext cx="560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en-US" altLang="ko-KR" sz="2400">
                <a:solidFill>
                  <a:srgbClr val="FF5050"/>
                </a:solidFill>
                <a:latin typeface="Tahoma" panose="020B0604030504040204" pitchFamily="34" charset="0"/>
                <a:sym typeface="Wingdings" pitchFamily="2" charset="2"/>
              </a:rPr>
              <a:t></a:t>
            </a:r>
            <a:r>
              <a:rPr kumimoji="0" lang="en-US" altLang="ko-KR" sz="2400">
                <a:latin typeface="Tahoma" panose="020B0604030504040204" pitchFamily="34" charset="0"/>
                <a:sym typeface="Wingdings" pitchFamily="2" charset="2"/>
              </a:rPr>
              <a:t>   </a:t>
            </a:r>
            <a:r>
              <a:rPr kumimoji="0" lang="ko-KR" altLang="en-US" sz="2400">
                <a:latin typeface="Tahoma" panose="020B0604030504040204" pitchFamily="34" charset="0"/>
              </a:rPr>
              <a:t>어제 영화를 </a:t>
            </a:r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보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고</a:t>
            </a:r>
            <a:r>
              <a:rPr kumimoji="0" lang="ko-KR" altLang="en-US" sz="2400">
                <a:latin typeface="Tahoma" panose="020B0604030504040204" pitchFamily="34" charset="0"/>
              </a:rPr>
              <a:t>  저녁을 먹었어요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22886" name="Rectangle 6">
            <a:extLst>
              <a:ext uri="{FF2B5EF4-FFF2-40B4-BE49-F238E27FC236}">
                <a16:creationId xmlns:a16="http://schemas.microsoft.com/office/drawing/2014/main" xmlns="" id="{42D92CAF-36F5-BC4F-9149-79D341AB0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38" y="2686050"/>
            <a:ext cx="550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/>
            <a:r>
              <a:rPr kumimoji="0" lang="en-US" altLang="ko-KR" sz="2400">
                <a:solidFill>
                  <a:srgbClr val="FF5050"/>
                </a:solidFill>
                <a:latin typeface="Tahoma" panose="020B0604030504040204" pitchFamily="34" charset="0"/>
                <a:sym typeface="Wingdings" pitchFamily="2" charset="2"/>
              </a:rPr>
              <a:t></a:t>
            </a:r>
            <a:r>
              <a:rPr kumimoji="0" lang="en-US" altLang="ko-KR" sz="2400">
                <a:latin typeface="Tahoma" panose="020B0604030504040204" pitchFamily="34" charset="0"/>
                <a:sym typeface="Wingdings" pitchFamily="2" charset="2"/>
              </a:rPr>
              <a:t>   </a:t>
            </a:r>
            <a:r>
              <a:rPr kumimoji="0" lang="ko-KR" altLang="en-US" sz="2400">
                <a:latin typeface="Tahoma" panose="020B0604030504040204" pitchFamily="34" charset="0"/>
              </a:rPr>
              <a:t>어제 영화를 </a:t>
            </a:r>
            <a:r>
              <a:rPr kumimoji="0" lang="ko-KR" altLang="en-US" sz="2400">
                <a:solidFill>
                  <a:srgbClr val="3333FF"/>
                </a:solidFill>
                <a:latin typeface="Tahoma" panose="020B0604030504040204" pitchFamily="34" charset="0"/>
              </a:rPr>
              <a:t>봤는</a:t>
            </a:r>
            <a:r>
              <a:rPr kumimoji="0" lang="ko-KR" altLang="en-US" sz="2400">
                <a:solidFill>
                  <a:srgbClr val="FF5050"/>
                </a:solidFill>
                <a:latin typeface="Tahoma" panose="020B0604030504040204" pitchFamily="34" charset="0"/>
              </a:rPr>
              <a:t>데</a:t>
            </a:r>
            <a:r>
              <a:rPr kumimoji="0" lang="ko-KR" altLang="en-US" sz="2400">
                <a:latin typeface="Tahoma" panose="020B0604030504040204" pitchFamily="34" charset="0"/>
              </a:rPr>
              <a:t>  재미없었어요</a:t>
            </a:r>
            <a:r>
              <a:rPr kumimoji="0" lang="en-US" altLang="ko-KR" sz="2400"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22888" name="Oval 8">
            <a:extLst>
              <a:ext uri="{FF2B5EF4-FFF2-40B4-BE49-F238E27FC236}">
                <a16:creationId xmlns:a16="http://schemas.microsoft.com/office/drawing/2014/main" xmlns="" id="{3F0D5C09-5477-3D40-9EA5-5208A5F83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488" y="1524000"/>
            <a:ext cx="885825" cy="581025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889" name="Oval 9">
            <a:extLst>
              <a:ext uri="{FF2B5EF4-FFF2-40B4-BE49-F238E27FC236}">
                <a16:creationId xmlns:a16="http://schemas.microsoft.com/office/drawing/2014/main" xmlns="" id="{595713D6-7199-394A-9EB7-C792672DC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3" y="2633663"/>
            <a:ext cx="1176337" cy="581025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891" name="Text Box 11">
            <a:extLst>
              <a:ext uri="{FF2B5EF4-FFF2-40B4-BE49-F238E27FC236}">
                <a16:creationId xmlns:a16="http://schemas.microsoft.com/office/drawing/2014/main" xmlns="" id="{5DE64030-8FB1-A649-B966-166258FDE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585788"/>
            <a:ext cx="152221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8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-</a:t>
            </a:r>
            <a:r>
              <a:rPr kumimoji="0" lang="en-US" altLang="ko-KR" sz="2800" dirty="0">
                <a:latin typeface="Palatino Linotype" panose="02040502050505030304" pitchFamily="18" charset="0"/>
              </a:rPr>
              <a:t>  tense</a:t>
            </a:r>
            <a:endParaRPr kumimoji="0"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122892" name="Text Box 12">
            <a:extLst>
              <a:ext uri="{FF2B5EF4-FFF2-40B4-BE49-F238E27FC236}">
                <a16:creationId xmlns:a16="http://schemas.microsoft.com/office/drawing/2014/main" xmlns="" id="{716DE26B-5BF4-B04C-9D61-A84DAC26C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3351213"/>
            <a:ext cx="173823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400" b="1" dirty="0">
                <a:solidFill>
                  <a:srgbClr val="FF5050"/>
                </a:solidFill>
                <a:latin typeface="Palatino Linotype" panose="02040502050505030304" pitchFamily="18" charset="0"/>
              </a:rPr>
              <a:t>+</a:t>
            </a:r>
            <a:r>
              <a:rPr kumimoji="0" lang="en-US" altLang="ko-KR" sz="2400" dirty="0">
                <a:latin typeface="Palatino Linotype" panose="02040502050505030304" pitchFamily="18" charset="0"/>
              </a:rPr>
              <a:t> </a:t>
            </a:r>
            <a:r>
              <a:rPr kumimoji="0" lang="en-US" altLang="ko-KR" sz="2800" dirty="0">
                <a:latin typeface="Palatino Linotype" panose="02040502050505030304" pitchFamily="18" charset="0"/>
              </a:rPr>
              <a:t>tense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B45D3255-2986-C948-925B-0886D6273E8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C31570-D7B9-194B-BF21-A7231B70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813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/>
      <p:bldP spid="122886" grpId="0"/>
      <p:bldP spid="122888" grpId="0" animBg="1"/>
      <p:bldP spid="122889" grpId="0" animBg="1"/>
      <p:bldP spid="122891" grpId="0" animBg="1"/>
      <p:bldP spid="12289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F7E1516B-8FD2-8B4B-B899-4D490FDB642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3F158B3-344A-5D49-8187-B6E202E17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519"/>
            <a:ext cx="8291264" cy="51127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1FC810-8567-814F-ADBD-DA57B90F972B}"/>
              </a:ext>
            </a:extLst>
          </p:cNvPr>
          <p:cNvSpPr txBox="1"/>
          <p:nvPr/>
        </p:nvSpPr>
        <p:spPr>
          <a:xfrm>
            <a:off x="4427984" y="3323646"/>
            <a:ext cx="1008112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5268CD-25D0-4747-AD96-55F813DB8D5E}"/>
              </a:ext>
            </a:extLst>
          </p:cNvPr>
          <p:cNvSpPr txBox="1"/>
          <p:nvPr/>
        </p:nvSpPr>
        <p:spPr>
          <a:xfrm>
            <a:off x="5148064" y="4255571"/>
            <a:ext cx="108012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사는데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127E33-E372-9741-9B92-98DF1237F113}"/>
              </a:ext>
            </a:extLst>
          </p:cNvPr>
          <p:cNvSpPr txBox="1"/>
          <p:nvPr/>
        </p:nvSpPr>
        <p:spPr>
          <a:xfrm>
            <a:off x="5004048" y="5187497"/>
            <a:ext cx="108012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나는데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259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배워 봐요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D6060D65-D46F-8643-92EF-A92C28FAD4D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B79504A-018F-504B-94B0-C94F73E10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147248" cy="5328592"/>
          </a:xfrm>
        </p:spPr>
      </p:pic>
    </p:spTree>
    <p:extLst>
      <p:ext uri="{BB962C8B-B14F-4D97-AF65-F5344CB8AC3E}">
        <p14:creationId xmlns:p14="http://schemas.microsoft.com/office/powerpoint/2010/main" val="87968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 지 말고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7565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800" dirty="0"/>
              <a:t> 앞의 말이 나타내는 행동을 금지함과 동시에 다른 행동을 하도록 함을 나타냄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This is used to suggest someone to do something else instead of what he or she is doing.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 </a:t>
            </a:r>
            <a:r>
              <a:rPr lang="ko-KR" altLang="en-US" sz="2800" dirty="0"/>
              <a:t>예</a:t>
            </a:r>
            <a:r>
              <a:rPr lang="en-US" altLang="ko-KR" sz="2800" dirty="0"/>
              <a:t>: 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교실에서 뛰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지 말고 </a:t>
            </a:r>
            <a:r>
              <a:rPr lang="ko-KR" altLang="en-US" sz="2800" dirty="0">
                <a:ea typeface="굴림" panose="020B0600000101010101" pitchFamily="34" charset="-127"/>
              </a:rPr>
              <a:t>운동장에 나가서 놀아요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chemeClr val="tx2"/>
                </a:solidFill>
                <a:ea typeface="굴림" panose="020B0600000101010101" pitchFamily="34" charset="-127"/>
              </a:rPr>
              <a:t>    밤늦게까지 텔레비전 보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지 말고 </a:t>
            </a:r>
            <a:r>
              <a:rPr lang="ko-KR" altLang="en-US" sz="2800" dirty="0">
                <a:solidFill>
                  <a:schemeClr val="tx2"/>
                </a:solidFill>
                <a:ea typeface="굴림" panose="020B0600000101010101" pitchFamily="34" charset="-127"/>
              </a:rPr>
              <a:t>일찍 자요</a:t>
            </a:r>
            <a:r>
              <a:rPr lang="en-US" altLang="ko-KR" sz="2800" dirty="0">
                <a:solidFill>
                  <a:schemeClr val="tx2"/>
                </a:solidFill>
                <a:ea typeface="굴림" panose="020B0600000101010101" pitchFamily="34" charset="-127"/>
              </a:rPr>
              <a:t>.</a:t>
            </a: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7068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xmlns="" id="{18A3F2F4-6823-7840-BF3E-EE37343D1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42" y="230194"/>
            <a:ext cx="8186489" cy="522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Verb</a:t>
            </a:r>
            <a:r>
              <a:rPr lang="ko-KR" altLang="en-US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 </a:t>
            </a:r>
            <a:r>
              <a:rPr lang="en-US" altLang="ko-KR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-</a:t>
            </a:r>
            <a:r>
              <a:rPr lang="ko-KR" altLang="en-US" sz="2800" dirty="0" smtClean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  <a:cs typeface="Arial" charset="0"/>
              </a:rPr>
              <a:t>지 </a:t>
            </a:r>
            <a:r>
              <a:rPr lang="ko-KR" altLang="en-US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  <a:cs typeface="Arial" charset="0"/>
              </a:rPr>
              <a:t>마세요</a:t>
            </a:r>
            <a:r>
              <a:rPr lang="ko-KR" altLang="en-US" sz="2800" dirty="0">
                <a:latin typeface="Palatino Linotype" pitchFamily="18" charset="0"/>
                <a:ea typeface="굴림" pitchFamily="50" charset="-127"/>
                <a:cs typeface="Arial" charset="0"/>
              </a:rPr>
              <a:t>  ‘</a:t>
            </a:r>
            <a:r>
              <a:rPr lang="en-US" altLang="ko-KR" sz="2800" dirty="0">
                <a:latin typeface="Palatino Linotype" pitchFamily="18" charset="0"/>
                <a:ea typeface="굴림" pitchFamily="50" charset="-127"/>
                <a:cs typeface="Arial" charset="0"/>
              </a:rPr>
              <a:t>Please don’t’</a:t>
            </a:r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xmlns="" id="{BD00A7BA-9CA4-374E-AACD-D0BC78CFA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891" y="1012036"/>
            <a:ext cx="2708127" cy="1141851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ko-KR" dirty="0">
                <a:latin typeface="Palatino Linotype" panose="02040502050505030304" pitchFamily="18" charset="0"/>
                <a:ea typeface="굴림" panose="020B0600000101010101" pitchFamily="34" charset="-127"/>
              </a:rPr>
              <a:t>NO</a:t>
            </a:r>
          </a:p>
          <a:p>
            <a:pPr algn="ctr" eaLnBrk="1" hangingPunct="1">
              <a:spcBef>
                <a:spcPct val="30000"/>
              </a:spcBef>
            </a:pPr>
            <a:r>
              <a:rPr lang="en-US" altLang="ko-KR" dirty="0">
                <a:latin typeface="Palatino Linotype" panose="02040502050505030304" pitchFamily="18" charset="0"/>
                <a:ea typeface="굴림" panose="020B0600000101010101" pitchFamily="34" charset="-127"/>
              </a:rPr>
              <a:t>ENGLISH</a:t>
            </a:r>
          </a:p>
          <a:p>
            <a:pPr algn="ctr" eaLnBrk="1" hangingPunct="1">
              <a:spcBef>
                <a:spcPct val="30000"/>
              </a:spcBef>
            </a:pPr>
            <a:endParaRPr lang="ko-KR" altLang="en-US" sz="1000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sp>
        <p:nvSpPr>
          <p:cNvPr id="37896" name="Text Box 8">
            <a:extLst>
              <a:ext uri="{FF2B5EF4-FFF2-40B4-BE49-F238E27FC236}">
                <a16:creationId xmlns:a16="http://schemas.microsoft.com/office/drawing/2014/main" xmlns="" id="{F9C16161-56B2-894B-AD2D-1E1B988E2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644" y="2267256"/>
            <a:ext cx="1767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영어/하다</a:t>
            </a:r>
          </a:p>
        </p:txBody>
      </p:sp>
      <p:sp>
        <p:nvSpPr>
          <p:cNvPr id="37897" name="Text Box 9">
            <a:extLst>
              <a:ext uri="{FF2B5EF4-FFF2-40B4-BE49-F238E27FC236}">
                <a16:creationId xmlns:a16="http://schemas.microsoft.com/office/drawing/2014/main" xmlns="" id="{D8C80315-D1A9-514A-A3C4-B692E99AB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930" y="4628255"/>
            <a:ext cx="185072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빨리/달리다</a:t>
            </a:r>
          </a:p>
        </p:txBody>
      </p:sp>
      <p:pic>
        <p:nvPicPr>
          <p:cNvPr id="37898" name="Picture 10" descr="Filename: j0336866.gif&#10;Keywords: automobiles, autos, cars ...&#10;File Size: 9 KB">
            <a:extLst>
              <a:ext uri="{FF2B5EF4-FFF2-40B4-BE49-F238E27FC236}">
                <a16:creationId xmlns:a16="http://schemas.microsoft.com/office/drawing/2014/main" xmlns="" id="{E018AAE0-892F-3A44-93E0-A01E06CC74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01" y="3555610"/>
            <a:ext cx="10969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1" name="Picture 11" descr="Filename: j0189249.gif&#10;Keywords: automobiles, autos, badges ...&#10;File Size: 22 KB">
            <a:extLst>
              <a:ext uri="{FF2B5EF4-FFF2-40B4-BE49-F238E27FC236}">
                <a16:creationId xmlns:a16="http://schemas.microsoft.com/office/drawing/2014/main" xmlns="" id="{5C171F17-543B-4F4E-96AC-4C5151C78B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233" y="3539735"/>
            <a:ext cx="1096962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3" name="Text Box 13">
            <a:extLst>
              <a:ext uri="{FF2B5EF4-FFF2-40B4-BE49-F238E27FC236}">
                <a16:creationId xmlns:a16="http://schemas.microsoft.com/office/drawing/2014/main" xmlns="" id="{CF249A6D-3FD6-2545-A358-DB83C4646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644" y="2665060"/>
            <a:ext cx="27621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영어 하지 마세요</a:t>
            </a:r>
            <a:r>
              <a:rPr lang="en-US" altLang="ko-KR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  <a:endParaRPr lang="ko-KR" altLang="en-US" dirty="0">
              <a:solidFill>
                <a:srgbClr val="3333FF"/>
              </a:solidFill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xmlns="" id="{6FB022D3-EB75-E84D-810E-1540F45C1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6" y="5075683"/>
            <a:ext cx="2901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빨리 달리지 마세요</a:t>
            </a:r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xmlns="" id="{B12A8F8E-7CAF-EB4C-8772-F8DD21107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857" y="5014770"/>
            <a:ext cx="187220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뛰지 마세요</a:t>
            </a:r>
          </a:p>
        </p:txBody>
      </p:sp>
      <p:pic>
        <p:nvPicPr>
          <p:cNvPr id="37904" name="Picture 16" descr="signdo15">
            <a:hlinkClick r:id="rId5"/>
            <a:extLst>
              <a:ext uri="{FF2B5EF4-FFF2-40B4-BE49-F238E27FC236}">
                <a16:creationId xmlns:a16="http://schemas.microsoft.com/office/drawing/2014/main" xmlns="" id="{1B4839B0-092B-9844-93A0-C6CD11AEB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929928"/>
            <a:ext cx="1792272" cy="122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7" name="Text Box 17">
            <a:extLst>
              <a:ext uri="{FF2B5EF4-FFF2-40B4-BE49-F238E27FC236}">
                <a16:creationId xmlns:a16="http://schemas.microsoft.com/office/drawing/2014/main" xmlns="" id="{DD6716F9-C2C2-2F4B-87C7-3E2D44BB4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214" y="2737074"/>
            <a:ext cx="25183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들어가지 마세요</a:t>
            </a:r>
          </a:p>
        </p:txBody>
      </p:sp>
      <p:sp>
        <p:nvSpPr>
          <p:cNvPr id="37906" name="Text Box 18">
            <a:extLst>
              <a:ext uri="{FF2B5EF4-FFF2-40B4-BE49-F238E27FC236}">
                <a16:creationId xmlns:a16="http://schemas.microsoft.com/office/drawing/2014/main" xmlns="" id="{EE1BBE25-8664-0742-9EB7-34746FBF7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946" y="4585897"/>
            <a:ext cx="82733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 smtClean="0">
                <a:latin typeface="Palatino Linotype" panose="02040502050505030304" pitchFamily="18" charset="0"/>
                <a:ea typeface="굴림" panose="020B0600000101010101" pitchFamily="34" charset="-127"/>
              </a:rPr>
              <a:t>뛰다</a:t>
            </a:r>
            <a:endParaRPr lang="ko-KR" altLang="en-US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pic>
        <p:nvPicPr>
          <p:cNvPr id="37907" name="Picture 19" descr="Filename: AG00276_.gif&#10;Keywords: blinking lights, caution, goes ...&#10;File Size: 2 KB">
            <a:extLst>
              <a:ext uri="{FF2B5EF4-FFF2-40B4-BE49-F238E27FC236}">
                <a16:creationId xmlns:a16="http://schemas.microsoft.com/office/drawing/2014/main" xmlns="" id="{5DC07778-1111-2546-86AB-8E3E414F7F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658" y="3504810"/>
            <a:ext cx="1096962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8" name="Picture 20" descr="Filename: AG00424_.gif&#10;Keywords: athletes, competitions, football players ...&#10;File Size: 11 KB">
            <a:extLst>
              <a:ext uri="{FF2B5EF4-FFF2-40B4-BE49-F238E27FC236}">
                <a16:creationId xmlns:a16="http://schemas.microsoft.com/office/drawing/2014/main" xmlns="" id="{7A7C4819-A32A-1947-B4BA-1912A27872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383" y="3515928"/>
            <a:ext cx="1096962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5">
            <a:extLst>
              <a:ext uri="{FF2B5EF4-FFF2-40B4-BE49-F238E27FC236}">
                <a16:creationId xmlns:a16="http://schemas.microsoft.com/office/drawing/2014/main" xmlns="" id="{A7B6C611-F838-B74C-AAEE-A2023564A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176" y="5099529"/>
            <a:ext cx="2136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건너지 마세요</a:t>
            </a:r>
          </a:p>
        </p:txBody>
      </p:sp>
      <p:sp>
        <p:nvSpPr>
          <p:cNvPr id="37910" name="Text Box 18">
            <a:extLst>
              <a:ext uri="{FF2B5EF4-FFF2-40B4-BE49-F238E27FC236}">
                <a16:creationId xmlns:a16="http://schemas.microsoft.com/office/drawing/2014/main" xmlns="" id="{C501EAB5-83F6-FB44-989A-A9409E89C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3658" y="4686699"/>
            <a:ext cx="11675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건너다</a:t>
            </a:r>
          </a:p>
        </p:txBody>
      </p:sp>
      <p:sp>
        <p:nvSpPr>
          <p:cNvPr id="37911" name="Text Box 8">
            <a:extLst>
              <a:ext uri="{FF2B5EF4-FFF2-40B4-BE49-F238E27FC236}">
                <a16:creationId xmlns:a16="http://schemas.microsoft.com/office/drawing/2014/main" xmlns="" id="{6ABE15B3-75BE-6C45-83B5-A2F87A5D8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214" y="2347871"/>
            <a:ext cx="2425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들어가다</a:t>
            </a:r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xmlns="" id="{B47F9F3B-0136-3A4A-ABA8-CB19F748527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8886FC1-ADE6-2544-BABE-3E0A584CA9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5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37894" grpId="0" animBg="1"/>
      <p:bldP spid="37896" grpId="0"/>
      <p:bldP spid="37897" grpId="0"/>
      <p:bldP spid="76813" grpId="0"/>
      <p:bldP spid="76814" grpId="0"/>
      <p:bldP spid="76815" grpId="0"/>
      <p:bldP spid="76817" grpId="0"/>
      <p:bldP spid="37906" grpId="0"/>
      <p:bldP spid="37910" grpId="0"/>
      <p:bldP spid="379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5F94047B-A925-A44F-9DCD-7E6ED10B52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FD03073-F822-9A47-B2AA-A6B5E50CF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61767"/>
            <a:ext cx="8229600" cy="522497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0FFC226-365B-4343-AE26-5418005899B7}"/>
              </a:ext>
            </a:extLst>
          </p:cNvPr>
          <p:cNvSpPr txBox="1"/>
          <p:nvPr/>
        </p:nvSpPr>
        <p:spPr>
          <a:xfrm>
            <a:off x="5508104" y="3255935"/>
            <a:ext cx="151216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  보지 말고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B5A38E-B042-AC4B-88DB-9A086637C457}"/>
              </a:ext>
            </a:extLst>
          </p:cNvPr>
          <p:cNvSpPr txBox="1"/>
          <p:nvPr/>
        </p:nvSpPr>
        <p:spPr>
          <a:xfrm>
            <a:off x="6084168" y="4167491"/>
            <a:ext cx="14401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나가지 말고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CBEBED5-3B7D-9C49-A5D7-CE65A26013B6}"/>
              </a:ext>
            </a:extLst>
          </p:cNvPr>
          <p:cNvSpPr txBox="1"/>
          <p:nvPr/>
        </p:nvSpPr>
        <p:spPr>
          <a:xfrm>
            <a:off x="3995936" y="5301208"/>
            <a:ext cx="136815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 입지 말고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0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5D5235-D29B-4F43-9773-26ED0424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648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&lt;</a:t>
            </a:r>
            <a:r>
              <a:rPr lang="ko-KR" altLang="en-US" sz="3600" dirty="0"/>
              <a:t>아프지 말아요</a:t>
            </a:r>
            <a:r>
              <a:rPr lang="en-US" altLang="ko-KR" sz="3600" dirty="0"/>
              <a:t>&gt;</a:t>
            </a:r>
            <a:r>
              <a:rPr lang="ko-KR" altLang="en-US" sz="3600" dirty="0"/>
              <a:t> </a:t>
            </a:r>
            <a:r>
              <a:rPr lang="ko-KR" altLang="en-US" sz="2400" dirty="0"/>
              <a:t>구급차 </a:t>
            </a:r>
            <a:r>
              <a:rPr lang="ko-KR" altLang="en-US" sz="2400" dirty="0" err="1"/>
              <a:t>쁘띠송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2E7474-047A-F54F-92D2-550F25297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3" y="1241165"/>
            <a:ext cx="8147248" cy="8217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2400" dirty="0">
                <a:hlinkClick r:id="rId2"/>
              </a:rPr>
              <a:t>https://www.youtube.com/watch?v=hjxZcTA27X8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212AFA-E091-3447-B5D0-C8B60EC00524}"/>
              </a:ext>
            </a:extLst>
          </p:cNvPr>
          <p:cNvSpPr txBox="1"/>
          <p:nvPr/>
        </p:nvSpPr>
        <p:spPr>
          <a:xfrm>
            <a:off x="611560" y="5246747"/>
            <a:ext cx="6120680" cy="92333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쓰기 </a:t>
            </a:r>
            <a:r>
              <a:rPr lang="ko-KR" altLang="en-US" dirty="0" smtClean="0"/>
              <a:t>과제</a:t>
            </a:r>
            <a:endParaRPr lang="en-US" altLang="ko-KR" dirty="0"/>
          </a:p>
          <a:p>
            <a:r>
              <a:rPr lang="en-US" altLang="ko-KR" dirty="0"/>
              <a:t>Q: </a:t>
            </a:r>
            <a:r>
              <a:rPr lang="ko-KR" altLang="en-US" dirty="0"/>
              <a:t>아파요</a:t>
            </a:r>
            <a:r>
              <a:rPr lang="en-US" altLang="ko-KR" dirty="0"/>
              <a:t>.</a:t>
            </a:r>
            <a:r>
              <a:rPr lang="ko-KR" altLang="en-US" dirty="0"/>
              <a:t> 그런데  왜 걱정하지 않아도 될까요</a:t>
            </a:r>
            <a:r>
              <a:rPr lang="en-US" altLang="ko-KR" dirty="0"/>
              <a:t>?</a:t>
            </a:r>
          </a:p>
          <a:p>
            <a:r>
              <a:rPr lang="en-US" dirty="0"/>
              <a:t>A: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2B068451-C961-DF4C-9933-B9557AA1032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87FB62-E351-714C-A607-DFD396F4E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66" y="2099456"/>
            <a:ext cx="6192688" cy="29884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xmlns="" id="{C11B6BA8-7D8C-5142-81B9-3AFA7D9F5712}"/>
              </a:ext>
            </a:extLst>
          </p:cNvPr>
          <p:cNvSpPr/>
          <p:nvPr/>
        </p:nvSpPr>
        <p:spPr>
          <a:xfrm>
            <a:off x="6479704" y="3593697"/>
            <a:ext cx="2664296" cy="1220990"/>
          </a:xfrm>
          <a:prstGeom prst="wedgeRoundRectCallout">
            <a:avLst>
              <a:gd name="adj1" fmla="val -29523"/>
              <a:gd name="adj2" fmla="val -188948"/>
              <a:gd name="adj3" fmla="val 16667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000" dirty="0">
                <a:ln/>
                <a:solidFill>
                  <a:schemeClr val="accent4"/>
                </a:solidFill>
              </a:rPr>
              <a:t>위의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사이트를 </a:t>
            </a:r>
            <a:r>
              <a:rPr lang="ko-KR" altLang="en-US" sz="2000" dirty="0">
                <a:ln/>
                <a:solidFill>
                  <a:schemeClr val="accent4"/>
                </a:solidFill>
              </a:rPr>
              <a:t>눌러 재미있는 노래를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들어 봅시다</a:t>
            </a:r>
            <a:endParaRPr lang="en-US" sz="2400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88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xmlns="" id="{27A75422-0850-BE48-BD22-773E267BFC38}"/>
              </a:ext>
            </a:extLst>
          </p:cNvPr>
          <p:cNvSpPr/>
          <p:nvPr/>
        </p:nvSpPr>
        <p:spPr>
          <a:xfrm>
            <a:off x="323528" y="277616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dirty="0"/>
              <a:t> </a:t>
            </a:r>
            <a:r>
              <a:rPr lang="ko-KR" altLang="en-US" sz="2000" dirty="0"/>
              <a:t>아파서 병원에 </a:t>
            </a:r>
            <a:r>
              <a:rPr lang="ko-KR" altLang="en-US" sz="2000" dirty="0" smtClean="0"/>
              <a:t>가본 적 </a:t>
            </a:r>
            <a:r>
              <a:rPr lang="ko-KR" altLang="en-US" sz="2000" dirty="0"/>
              <a:t>있어요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xmlns="" id="{F99CA9A4-80B7-924D-87DD-AD2ED27B6405}"/>
              </a:ext>
            </a:extLst>
          </p:cNvPr>
          <p:cNvSpPr/>
          <p:nvPr/>
        </p:nvSpPr>
        <p:spPr>
          <a:xfrm>
            <a:off x="5292080" y="764710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어디가 왜 아팠어요</a:t>
            </a:r>
            <a:r>
              <a:rPr lang="en-US" altLang="ko-KR" sz="2000" dirty="0"/>
              <a:t>?</a:t>
            </a:r>
            <a:r>
              <a:rPr lang="ko-KR" altLang="en-US" sz="2000" dirty="0"/>
              <a:t> 어느 병원에 갔었어요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xmlns="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말해 봐요</a:t>
            </a:r>
            <a:endParaRPr lang="en-US" sz="36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xmlns="" id="{F2425E5D-4954-9B43-B896-ACCC4ACF095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3A8B364-6912-DF4A-AFE3-3C0BF8538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226712"/>
          </a:xfrm>
          <a:noFill/>
          <a:ln>
            <a:noFill/>
          </a:ln>
        </p:spPr>
      </p:pic>
      <p:pic>
        <p:nvPicPr>
          <p:cNvPr id="13" name="Track 029.mp3" descr="Track 029.mp3">
            <a:hlinkClick r:id="" action="ppaction://media"/>
            <a:extLst>
              <a:ext uri="{FF2B5EF4-FFF2-40B4-BE49-F238E27FC236}">
                <a16:creationId xmlns:a16="http://schemas.microsoft.com/office/drawing/2014/main" xmlns="" id="{1C7B2674-429E-D942-ABD6-7E67AA25D1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1072296"/>
            <a:ext cx="838448" cy="83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Track 030" descr="Track 030">
            <a:hlinkClick r:id="" action="ppaction://media"/>
            <a:extLst>
              <a:ext uri="{FF2B5EF4-FFF2-40B4-BE49-F238E27FC236}">
                <a16:creationId xmlns:a16="http://schemas.microsoft.com/office/drawing/2014/main" xmlns="" id="{1C1D8DFA-EE29-384D-8A4B-D25467D749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41208" y="4149080"/>
            <a:ext cx="812800" cy="81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283DFF-1367-D94B-8F39-E305EBAAC243}"/>
              </a:ext>
            </a:extLst>
          </p:cNvPr>
          <p:cNvSpPr txBox="1"/>
          <p:nvPr/>
        </p:nvSpPr>
        <p:spPr>
          <a:xfrm>
            <a:off x="1835696" y="2659961"/>
            <a:ext cx="417646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건물 안과 밖의 온도 차이가 많이 나서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95785FD-335A-624C-A5D1-876ABA648AD0}"/>
              </a:ext>
            </a:extLst>
          </p:cNvPr>
          <p:cNvSpPr txBox="1"/>
          <p:nvPr/>
        </p:nvSpPr>
        <p:spPr>
          <a:xfrm>
            <a:off x="1547664" y="5003696"/>
            <a:ext cx="568863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더울 때는 에어컨을 자주 켜지 말고 대신 샤워하거나 시원한 음식으로 더위를 이기면 좋겠다고 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565239" y="4030059"/>
            <a:ext cx="243880" cy="23804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1150" y="4365104"/>
            <a:ext cx="75723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accent2"/>
                </a:solidFill>
              </a:rPr>
              <a:t>발음 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0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7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61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15" grpId="0"/>
      <p:bldP spid="16" grpId="0" animBg="1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DF9AA-8C90-CC43-B54A-E23ECD6B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말해 보세요</a:t>
            </a:r>
            <a:r>
              <a:rPr lang="en-US" altLang="ko-KR" sz="3600" dirty="0"/>
              <a:t>  </a:t>
            </a:r>
            <a:r>
              <a:rPr lang="en-US" altLang="ko-KR" sz="3600" dirty="0" smtClean="0"/>
              <a:t> </a:t>
            </a:r>
            <a:r>
              <a:rPr lang="en-US" altLang="ko-KR" sz="2800" dirty="0"/>
              <a:t>P.88</a:t>
            </a:r>
            <a:endParaRPr 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B9E7C869-9653-E34F-9F04-49F4390A87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76B7CE1-0A22-9940-8B0E-6FEE934DB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908720"/>
            <a:ext cx="8363272" cy="5420160"/>
          </a:xfr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xmlns="" id="{3179B0F7-44B0-1540-AD2F-37858F05978F}"/>
              </a:ext>
            </a:extLst>
          </p:cNvPr>
          <p:cNvSpPr/>
          <p:nvPr/>
        </p:nvSpPr>
        <p:spPr>
          <a:xfrm>
            <a:off x="6479704" y="2126759"/>
            <a:ext cx="2664296" cy="15841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아파요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어디로 가야 할까요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86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AC9795-4E1C-8247-B961-DC8566CF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 봐요 </a:t>
            </a:r>
            <a:r>
              <a:rPr lang="en-US" altLang="ko-KR" sz="3600" dirty="0"/>
              <a:t>P.89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9D48B458-AC08-A94E-834E-1E15D260E3B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21EE2FB-B66E-D642-A21E-642721D6E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4" y="972864"/>
            <a:ext cx="8327851" cy="5264448"/>
          </a:xfrm>
        </p:spPr>
      </p:pic>
    </p:spTree>
    <p:extLst>
      <p:ext uri="{BB962C8B-B14F-4D97-AF65-F5344CB8AC3E}">
        <p14:creationId xmlns:p14="http://schemas.microsoft.com/office/powerpoint/2010/main" val="1744822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BE6C6A-6C87-1744-92D8-FE890ECA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 봐요 </a:t>
            </a:r>
            <a:r>
              <a:rPr lang="en-US" altLang="ko-KR" sz="3600" dirty="0"/>
              <a:t>  </a:t>
            </a:r>
            <a:r>
              <a:rPr lang="en-US" altLang="ko-KR" sz="3200" dirty="0"/>
              <a:t>P.89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343026-21CF-E84C-8A62-B9868C0228C6}"/>
              </a:ext>
            </a:extLst>
          </p:cNvPr>
          <p:cNvSpPr txBox="1"/>
          <p:nvPr/>
        </p:nvSpPr>
        <p:spPr>
          <a:xfrm>
            <a:off x="3059839" y="3717032"/>
            <a:ext cx="8640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xmlns="" id="{5E042987-2A5F-2B41-AFF9-B519C3175D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Content Placeholder 1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FFFF09F-6390-F444-A259-A06C7F5E3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0324"/>
            <a:ext cx="8363272" cy="5073427"/>
          </a:xfrm>
        </p:spPr>
      </p:pic>
      <p:sp>
        <p:nvSpPr>
          <p:cNvPr id="19" name="Oval Callout 18">
            <a:extLst>
              <a:ext uri="{FF2B5EF4-FFF2-40B4-BE49-F238E27FC236}">
                <a16:creationId xmlns:a16="http://schemas.microsoft.com/office/drawing/2014/main" xmlns="" id="{079E5669-6870-EC49-BEBE-71D7E5F47130}"/>
              </a:ext>
            </a:extLst>
          </p:cNvPr>
          <p:cNvSpPr/>
          <p:nvPr/>
        </p:nvSpPr>
        <p:spPr>
          <a:xfrm>
            <a:off x="7133668" y="3052797"/>
            <a:ext cx="1728192" cy="1697802"/>
          </a:xfrm>
          <a:prstGeom prst="wedgeEllipseCallout">
            <a:avLst>
              <a:gd name="adj1" fmla="val -78972"/>
              <a:gd name="adj2" fmla="val 563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최근에 구경한 운동경기는 </a:t>
            </a:r>
            <a:r>
              <a:rPr lang="ko-KR" altLang="en-US" sz="1600" dirty="0" err="1"/>
              <a:t>뭐였어요</a:t>
            </a:r>
            <a:r>
              <a:rPr lang="en-US" altLang="ko-KR" sz="1600" dirty="0"/>
              <a:t>?</a:t>
            </a:r>
            <a:endParaRPr lang="en-US" sz="1600" dirty="0"/>
          </a:p>
        </p:txBody>
      </p:sp>
      <p:sp>
        <p:nvSpPr>
          <p:cNvPr id="20" name="Multiply 19">
            <a:extLst>
              <a:ext uri="{FF2B5EF4-FFF2-40B4-BE49-F238E27FC236}">
                <a16:creationId xmlns:a16="http://schemas.microsoft.com/office/drawing/2014/main" xmlns="" id="{D1539418-4282-964F-9F0A-F5023962F005}"/>
              </a:ext>
            </a:extLst>
          </p:cNvPr>
          <p:cNvSpPr/>
          <p:nvPr/>
        </p:nvSpPr>
        <p:spPr>
          <a:xfrm>
            <a:off x="7596336" y="1700813"/>
            <a:ext cx="288032" cy="447207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Multiply 20">
            <a:extLst>
              <a:ext uri="{FF2B5EF4-FFF2-40B4-BE49-F238E27FC236}">
                <a16:creationId xmlns:a16="http://schemas.microsoft.com/office/drawing/2014/main" xmlns="" id="{4C70ACCA-4929-3546-9801-4E5A9B26F653}"/>
              </a:ext>
            </a:extLst>
          </p:cNvPr>
          <p:cNvSpPr/>
          <p:nvPr/>
        </p:nvSpPr>
        <p:spPr>
          <a:xfrm>
            <a:off x="7603504" y="2036944"/>
            <a:ext cx="288032" cy="447207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nut 21">
            <a:extLst>
              <a:ext uri="{FF2B5EF4-FFF2-40B4-BE49-F238E27FC236}">
                <a16:creationId xmlns:a16="http://schemas.microsoft.com/office/drawing/2014/main" xmlns="" id="{C89E6F61-0ABA-0C4B-8B40-53E1BC138423}"/>
              </a:ext>
            </a:extLst>
          </p:cNvPr>
          <p:cNvSpPr/>
          <p:nvPr/>
        </p:nvSpPr>
        <p:spPr>
          <a:xfrm>
            <a:off x="7668344" y="2512458"/>
            <a:ext cx="223192" cy="243286"/>
          </a:xfrm>
          <a:prstGeom prst="donut">
            <a:avLst>
              <a:gd name="adj" fmla="val 3200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97B7674-53E8-5144-9D69-3F6F31AB052C}"/>
              </a:ext>
            </a:extLst>
          </p:cNvPr>
          <p:cNvSpPr txBox="1"/>
          <p:nvPr/>
        </p:nvSpPr>
        <p:spPr>
          <a:xfrm>
            <a:off x="1656710" y="334770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F76D51E-B4F9-164B-9D4F-794793E075AA}"/>
              </a:ext>
            </a:extLst>
          </p:cNvPr>
          <p:cNvSpPr txBox="1"/>
          <p:nvPr/>
        </p:nvSpPr>
        <p:spPr>
          <a:xfrm>
            <a:off x="3059832" y="3356992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83CFE2F-7A2F-6546-9CA8-D25A4B7C0976}"/>
              </a:ext>
            </a:extLst>
          </p:cNvPr>
          <p:cNvSpPr txBox="1"/>
          <p:nvPr/>
        </p:nvSpPr>
        <p:spPr>
          <a:xfrm>
            <a:off x="4499992" y="3356992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4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00CDE7D-DDE6-F043-BF70-25CADF8181B7}"/>
              </a:ext>
            </a:extLst>
          </p:cNvPr>
          <p:cNvSpPr txBox="1"/>
          <p:nvPr/>
        </p:nvSpPr>
        <p:spPr>
          <a:xfrm>
            <a:off x="5868145" y="3356992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534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A7870128-E262-9A45-B8E6-21CBFAE013D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xmlns="" id="{607FDCB0-FE8C-FB4B-B20D-D1F612B3F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50"/>
            <a:ext cx="8363272" cy="5001419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A57781-77D0-A04B-BEF1-A1EFE7D166D9}"/>
              </a:ext>
            </a:extLst>
          </p:cNvPr>
          <p:cNvSpPr txBox="1"/>
          <p:nvPr/>
        </p:nvSpPr>
        <p:spPr>
          <a:xfrm>
            <a:off x="611560" y="332662"/>
            <a:ext cx="806489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3200" dirty="0"/>
              <a:t>             </a:t>
            </a:r>
            <a:r>
              <a:rPr lang="ko-KR" altLang="en-US" sz="3200" dirty="0"/>
              <a:t>함께 얘기해 봐요</a:t>
            </a:r>
            <a:r>
              <a:rPr lang="en-US" altLang="ko-KR" sz="3200" dirty="0"/>
              <a:t>     </a:t>
            </a:r>
            <a:r>
              <a:rPr lang="en-US" altLang="ko-KR" sz="2800" dirty="0"/>
              <a:t>P. 90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34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E1C15E40-191E-0C4E-B309-05A5CA568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496944" cy="510218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024D96E-95F7-704D-959B-606DE1054E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59767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481D6B-F5CC-B74C-AC1C-BB326D1D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문화를 배워요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D1BE8A3-B104-D447-BBFF-3F53ECB3101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453C16FD-10FD-AB4B-B4AB-286300168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42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59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782"/>
            <a:ext cx="8229600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금덩이보다 더 소중한 것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en-US" altLang="ko-KR" sz="2400" dirty="0"/>
              <a:t>(</a:t>
            </a:r>
            <a:r>
              <a:rPr lang="ko-KR" altLang="en-US" sz="2400" dirty="0"/>
              <a:t>전래동화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900"/>
            <a:ext cx="8070068" cy="606925"/>
          </a:xfr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>
                <a:hlinkClick r:id="rId2"/>
              </a:rPr>
              <a:t>https://www.youtube.com/watch?v=NHun9ftaKw4</a:t>
            </a:r>
            <a:endParaRPr lang="en-US" sz="2800" dirty="0">
              <a:hlinkClick r:id="rId3"/>
            </a:endParaRPr>
          </a:p>
          <a:p>
            <a:pPr marL="0" indent="0">
              <a:buNone/>
            </a:pPr>
            <a:endParaRPr lang="en-US" sz="2800" dirty="0">
              <a:hlinkClick r:id="rId3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DB4DCFF9-85A7-9940-AC22-5C0472DECEB4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xmlns="" id="{715D618E-ABDE-C148-9269-6B48C78E844E}"/>
              </a:ext>
            </a:extLst>
          </p:cNvPr>
          <p:cNvSpPr/>
          <p:nvPr/>
        </p:nvSpPr>
        <p:spPr>
          <a:xfrm>
            <a:off x="6804248" y="3429000"/>
            <a:ext cx="2160240" cy="2088232"/>
          </a:xfrm>
          <a:prstGeom prst="wedgeRoundRectCallout">
            <a:avLst>
              <a:gd name="adj1" fmla="val -26383"/>
              <a:gd name="adj2" fmla="val -1226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2400" b="1" dirty="0">
                <a:ln/>
                <a:solidFill>
                  <a:schemeClr val="accent4"/>
                </a:solidFill>
              </a:rPr>
              <a:t>여기를 눌러서 이야기를 잘 </a:t>
            </a:r>
            <a:r>
              <a:rPr lang="ko-KR" altLang="en-US" sz="2400" b="1" dirty="0" smtClean="0">
                <a:ln/>
                <a:solidFill>
                  <a:schemeClr val="accent4"/>
                </a:solidFill>
              </a:rPr>
              <a:t>들어 보세요</a:t>
            </a:r>
            <a:r>
              <a:rPr lang="en-US" altLang="ko-KR" sz="2400" b="1" dirty="0">
                <a:ln/>
                <a:solidFill>
                  <a:schemeClr val="accent4"/>
                </a:solidFill>
              </a:rPr>
              <a:t>.</a:t>
            </a:r>
            <a:endParaRPr lang="en-US" sz="24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5" name="Picture 4" descr="A picture containing toy, man, photo, holding&#10;&#10;Description automatically generated">
            <a:extLst>
              <a:ext uri="{FF2B5EF4-FFF2-40B4-BE49-F238E27FC236}">
                <a16:creationId xmlns:a16="http://schemas.microsoft.com/office/drawing/2014/main" xmlns="" id="{21C55375-3983-DE4A-B360-215F9927E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6048672" cy="3888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647582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624"/>
            <a:ext cx="8229600" cy="7780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</a:t>
            </a:r>
            <a:r>
              <a:rPr lang="en-US" altLang="ko-KR" sz="3600" dirty="0"/>
              <a:t>&lt;</a:t>
            </a:r>
            <a:r>
              <a:rPr lang="ko-KR" altLang="en-US" sz="3600" dirty="0"/>
              <a:t>금덩이보다 소중한 것</a:t>
            </a:r>
            <a:r>
              <a:rPr lang="en-US" altLang="ko-KR" sz="3600" dirty="0"/>
              <a:t>&gt;</a:t>
            </a:r>
            <a:r>
              <a:rPr lang="ko-KR" altLang="en-US" sz="3600" dirty="0"/>
              <a:t>  </a:t>
            </a:r>
            <a:r>
              <a:rPr lang="en-US" altLang="ko-KR" sz="2400" dirty="0"/>
              <a:t>(</a:t>
            </a:r>
            <a:r>
              <a:rPr lang="ko-KR" altLang="en-US" sz="2400" dirty="0"/>
              <a:t>쓰기 숙제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323315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금덩이보다 소중한 것</a:t>
            </a:r>
            <a:r>
              <a:rPr lang="en-US" altLang="ko-KR" sz="2400" dirty="0"/>
              <a:t>&gt;</a:t>
            </a:r>
            <a:r>
              <a:rPr lang="ko-KR" altLang="en-US" sz="2400" dirty="0"/>
              <a:t> 전래동화에 나오는 다음 단어의 뜻을 찾아서 써 보세요 </a:t>
            </a:r>
            <a:r>
              <a:rPr lang="en-US" altLang="ko-KR" sz="2400" dirty="0"/>
              <a:t>.</a:t>
            </a:r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5373"/>
              </p:ext>
            </p:extLst>
          </p:nvPr>
        </p:nvGraphicFramePr>
        <p:xfrm>
          <a:off x="539552" y="2413614"/>
          <a:ext cx="806489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6">
                  <a:extLst>
                    <a:ext uri="{9D8B030D-6E8A-4147-A177-3AD203B41FA5}">
                      <a16:colId xmlns:a16="http://schemas.microsoft.com/office/drawing/2014/main" xmlns="" val="75576777"/>
                    </a:ext>
                  </a:extLst>
                </a:gridCol>
              </a:tblGrid>
              <a:tr h="19414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산골 마을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젊은이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나무를 하다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품을 팔다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눈코 뜰새 없이 일하다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살림살이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끼니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짐을 챙기다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양반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큰절을 하다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주인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서운하다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길을 나서다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고향집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도착하다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땅거미가 지다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하룻밤을 묵다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쑥스럽다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발을 동동거리다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주인</a:t>
                      </a:r>
                      <a:r>
                        <a:rPr lang="en-US" altLang="ko-KR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2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 은혜를 갚다</a:t>
                      </a:r>
                      <a:endParaRPr lang="en-US" sz="2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3716442"/>
                  </a:ext>
                </a:extLst>
              </a:tr>
            </a:tbl>
          </a:graphicData>
        </a:graphic>
      </p:graphicFrame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B3D36C4-D989-514F-9B5B-AB6F10C2561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BE2F5C-C189-2643-A503-9258D1A0277F}"/>
              </a:ext>
            </a:extLst>
          </p:cNvPr>
          <p:cNvSpPr txBox="1"/>
          <p:nvPr/>
        </p:nvSpPr>
        <p:spPr>
          <a:xfrm>
            <a:off x="539552" y="4745122"/>
            <a:ext cx="8229600" cy="113133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tx1"/>
                </a:solidFill>
              </a:rPr>
              <a:t>2.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&lt;</a:t>
            </a:r>
            <a:r>
              <a:rPr lang="ko-KR" altLang="en-US" sz="2400" dirty="0">
                <a:solidFill>
                  <a:schemeClr val="tx1"/>
                </a:solidFill>
              </a:rPr>
              <a:t>금덩이보다 소중한 것</a:t>
            </a:r>
            <a:r>
              <a:rPr lang="en-US" altLang="ko-KR" sz="2400" dirty="0">
                <a:solidFill>
                  <a:schemeClr val="tx1"/>
                </a:solidFill>
              </a:rPr>
              <a:t>&gt;</a:t>
            </a:r>
            <a:r>
              <a:rPr lang="ko-KR" altLang="en-US" sz="2400" dirty="0">
                <a:solidFill>
                  <a:schemeClr val="tx1"/>
                </a:solidFill>
              </a:rPr>
              <a:t> 이야기에서는 무엇이 </a:t>
            </a:r>
            <a:r>
              <a:rPr lang="en-US" altLang="ko-KR" sz="2400" dirty="0">
                <a:solidFill>
                  <a:schemeClr val="tx1"/>
                </a:solidFill>
              </a:rPr>
              <a:t>‘</a:t>
            </a:r>
            <a:r>
              <a:rPr lang="ko-KR" altLang="en-US" sz="2400" dirty="0">
                <a:solidFill>
                  <a:schemeClr val="tx1"/>
                </a:solidFill>
              </a:rPr>
              <a:t>금덩이보다 더 소중한 것</a:t>
            </a:r>
            <a:r>
              <a:rPr lang="en-US" altLang="ko-KR" sz="2400" dirty="0">
                <a:solidFill>
                  <a:schemeClr val="tx1"/>
                </a:solidFill>
              </a:rPr>
              <a:t>’</a:t>
            </a:r>
            <a:r>
              <a:rPr lang="ko-KR" altLang="en-US" sz="2400" dirty="0">
                <a:solidFill>
                  <a:schemeClr val="tx1"/>
                </a:solidFill>
              </a:rPr>
              <a:t>이라고 말하고 있나요</a:t>
            </a:r>
            <a:r>
              <a:rPr lang="en-US" altLang="ko-KR" sz="2400" dirty="0" smtClean="0">
                <a:solidFill>
                  <a:schemeClr val="tx1"/>
                </a:solidFill>
              </a:rPr>
              <a:t>?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98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smtClean="0"/>
              <a:t>단어 연습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36912"/>
            <a:ext cx="8238937" cy="175892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>
                <a:hlinkClick r:id="rId2"/>
              </a:rPr>
              <a:t>10</a:t>
            </a:r>
            <a:r>
              <a:rPr kumimoji="1" lang="ko-KR" altLang="en-US" dirty="0">
                <a:hlinkClick r:id="rId2"/>
              </a:rPr>
              <a:t>과 </a:t>
            </a:r>
            <a:r>
              <a:rPr kumimoji="1" lang="en-US" altLang="ko-KR" dirty="0">
                <a:hlinkClick r:id="rId2"/>
              </a:rPr>
              <a:t>“</a:t>
            </a:r>
            <a:r>
              <a:rPr kumimoji="1" lang="ko-KR" altLang="en-US" dirty="0">
                <a:hlinkClick r:id="rId2"/>
              </a:rPr>
              <a:t>아픈데 집에 가도 돼요</a:t>
            </a:r>
            <a:r>
              <a:rPr kumimoji="1" lang="en-US" altLang="ko-KR" dirty="0">
                <a:hlinkClick r:id="rId2"/>
              </a:rPr>
              <a:t>?”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en-US" sz="2200" dirty="0"/>
              <a:t>http://</a:t>
            </a:r>
            <a:r>
              <a:rPr lang="en-US" sz="2200" dirty="0" err="1"/>
              <a:t>gg.gg</a:t>
            </a:r>
            <a:r>
              <a:rPr lang="en-US" sz="2200" dirty="0"/>
              <a:t>/i69u9 </a:t>
            </a:r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None/>
              <a:defRPr/>
            </a:pPr>
            <a:endParaRPr kumimoji="1" lang="en-US" altLang="x-none" dirty="0"/>
          </a:p>
          <a:p>
            <a:pPr marL="0" indent="0"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143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P. </a:t>
            </a:r>
            <a:r>
              <a:rPr kumimoji="1" lang="en-US" altLang="ko-KR" sz="3600" dirty="0" smtClean="0"/>
              <a:t>84</a:t>
            </a:r>
            <a:r>
              <a:rPr kumimoji="1" lang="ko-KR" altLang="en-US" sz="3600" dirty="0" smtClean="0"/>
              <a:t>를 </a:t>
            </a:r>
            <a:r>
              <a:rPr kumimoji="1" lang="ko-KR" altLang="en-US" sz="3600" dirty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pic>
        <p:nvPicPr>
          <p:cNvPr id="5" name="Content Placeholder 4" descr="A picture containing cellphone, phone, holding, woman&#10;&#10;Description automatically generated">
            <a:extLst>
              <a:ext uri="{FF2B5EF4-FFF2-40B4-BE49-F238E27FC236}">
                <a16:creationId xmlns:a16="http://schemas.microsoft.com/office/drawing/2014/main" xmlns="" id="{9CFA0665-B0AA-474E-A3DD-2F8023E73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08726"/>
            <a:ext cx="8229600" cy="5217443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38-41 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B2BCA47-0933-B44F-A684-CC4AB924F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9" y="974203"/>
            <a:ext cx="8458200" cy="53481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8B322D0-5EC7-434F-854A-F216B00AA9CF}"/>
              </a:ext>
            </a:extLst>
          </p:cNvPr>
          <p:cNvSpPr txBox="1"/>
          <p:nvPr/>
        </p:nvSpPr>
        <p:spPr>
          <a:xfrm>
            <a:off x="6156176" y="4437112"/>
            <a:ext cx="151216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내과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소아과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1CC08D4-7DD6-1B4C-8232-130752AAA0F7}"/>
              </a:ext>
            </a:extLst>
          </p:cNvPr>
          <p:cNvSpPr txBox="1"/>
          <p:nvPr/>
        </p:nvSpPr>
        <p:spPr>
          <a:xfrm>
            <a:off x="6372200" y="5445224"/>
            <a:ext cx="108012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 안과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E51A635-61E8-BE47-A59A-D82936329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404664"/>
            <a:ext cx="8208912" cy="576064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D19427-1CC3-9C4F-BEF4-968F14B1564E}"/>
              </a:ext>
            </a:extLst>
          </p:cNvPr>
          <p:cNvSpPr txBox="1"/>
          <p:nvPr/>
        </p:nvSpPr>
        <p:spPr>
          <a:xfrm>
            <a:off x="6444208" y="930875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정형외과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042F01-14BA-DC49-AA1B-5655A4B8A79A}"/>
              </a:ext>
            </a:extLst>
          </p:cNvPr>
          <p:cNvSpPr txBox="1"/>
          <p:nvPr/>
        </p:nvSpPr>
        <p:spPr>
          <a:xfrm>
            <a:off x="6444208" y="2319831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이비인후과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30D3BA-ED52-AB47-88FE-8008C811FE9D}"/>
              </a:ext>
            </a:extLst>
          </p:cNvPr>
          <p:cNvSpPr txBox="1"/>
          <p:nvPr/>
        </p:nvSpPr>
        <p:spPr>
          <a:xfrm>
            <a:off x="6407433" y="3621251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 피부과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C49CC9-C792-A949-B20B-3D84CD3BA733}"/>
              </a:ext>
            </a:extLst>
          </p:cNvPr>
          <p:cNvSpPr txBox="1"/>
          <p:nvPr/>
        </p:nvSpPr>
        <p:spPr>
          <a:xfrm>
            <a:off x="6516216" y="5037414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   치과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xmlns="" id="{B89AD7F6-6CCF-FE45-A5F0-A185CFFDE0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751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D97D36A-B34C-A348-B9A5-0839070D4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70"/>
            <a:ext cx="8496944" cy="584908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65030D-7013-9047-B052-31919DE785F5}"/>
              </a:ext>
            </a:extLst>
          </p:cNvPr>
          <p:cNvSpPr txBox="1"/>
          <p:nvPr/>
        </p:nvSpPr>
        <p:spPr>
          <a:xfrm>
            <a:off x="1979712" y="4149080"/>
            <a:ext cx="230425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태권도를 배우는데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1159EB8-86A1-F847-AD4C-EECC35008031}"/>
              </a:ext>
            </a:extLst>
          </p:cNvPr>
          <p:cNvSpPr txBox="1"/>
          <p:nvPr/>
        </p:nvSpPr>
        <p:spPr>
          <a:xfrm>
            <a:off x="1965707" y="4593547"/>
            <a:ext cx="2318261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지금 마트에 갈 건데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880C5A-4654-1F44-A4FD-73EF8A9AC536}"/>
              </a:ext>
            </a:extLst>
          </p:cNvPr>
          <p:cNvSpPr txBox="1"/>
          <p:nvPr/>
        </p:nvSpPr>
        <p:spPr>
          <a:xfrm>
            <a:off x="1979712" y="5386081"/>
            <a:ext cx="230425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콧물이 많이 났는데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7F76327A-1B6B-4E48-86DA-DB79F347F7E2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07133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D4F0C7D-00BE-6549-9860-CDEAAC5E1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62"/>
            <a:ext cx="8208912" cy="582210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170CDE6-F629-9A47-9E82-210A82521E71}"/>
              </a:ext>
            </a:extLst>
          </p:cNvPr>
          <p:cNvSpPr txBox="1"/>
          <p:nvPr/>
        </p:nvSpPr>
        <p:spPr>
          <a:xfrm>
            <a:off x="1979712" y="2788701"/>
            <a:ext cx="24482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하고 싶은 </a:t>
            </a:r>
            <a:r>
              <a:rPr lang="ko-KR" altLang="en-US" dirty="0">
                <a:solidFill>
                  <a:srgbClr val="FF0000"/>
                </a:solidFill>
              </a:rPr>
              <a:t>말이 있는데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D8BBD1-AE43-CE43-93BD-F223E1C23034}"/>
              </a:ext>
            </a:extLst>
          </p:cNvPr>
          <p:cNvSpPr txBox="1"/>
          <p:nvPr/>
        </p:nvSpPr>
        <p:spPr>
          <a:xfrm>
            <a:off x="2051720" y="3920191"/>
            <a:ext cx="180020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아파 보이는데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8A4E09-2ED6-294D-97ED-A643FDB44F06}"/>
              </a:ext>
            </a:extLst>
          </p:cNvPr>
          <p:cNvSpPr txBox="1"/>
          <p:nvPr/>
        </p:nvSpPr>
        <p:spPr>
          <a:xfrm>
            <a:off x="3059832" y="5051682"/>
            <a:ext cx="158417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읽고 있는데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4B89B594-029D-E34D-A569-64CB3A40070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84346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92292BB5-F44F-4A44-BCBF-625DE6E2D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4670"/>
            <a:ext cx="8229600" cy="5709851"/>
          </a:xfr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650C99F2-FEB9-4F4B-BBC6-69154CA60E02}"/>
              </a:ext>
            </a:extLst>
          </p:cNvPr>
          <p:cNvCxnSpPr/>
          <p:nvPr/>
        </p:nvCxnSpPr>
        <p:spPr>
          <a:xfrm>
            <a:off x="4211960" y="2636912"/>
            <a:ext cx="1584176" cy="9361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6C4A718A-C1BD-004D-8B21-AABA7CB95D94}"/>
              </a:ext>
            </a:extLst>
          </p:cNvPr>
          <p:cNvCxnSpPr/>
          <p:nvPr/>
        </p:nvCxnSpPr>
        <p:spPr>
          <a:xfrm>
            <a:off x="4211960" y="3573016"/>
            <a:ext cx="1584176" cy="180020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A4EE0A73-ACDF-E943-ADD9-5B15A4965DF8}"/>
              </a:ext>
            </a:extLst>
          </p:cNvPr>
          <p:cNvCxnSpPr/>
          <p:nvPr/>
        </p:nvCxnSpPr>
        <p:spPr>
          <a:xfrm flipV="1">
            <a:off x="4211960" y="1844824"/>
            <a:ext cx="1584176" cy="259228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B352631D-C908-954E-A459-A328D18D5544}"/>
              </a:ext>
            </a:extLst>
          </p:cNvPr>
          <p:cNvCxnSpPr/>
          <p:nvPr/>
        </p:nvCxnSpPr>
        <p:spPr>
          <a:xfrm flipV="1">
            <a:off x="4211960" y="4581128"/>
            <a:ext cx="1584176" cy="79208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F0B76B02-F399-6743-A472-22D0E27D89B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50260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BA9C5AD-B6B8-0542-8AFC-D83948E85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70"/>
            <a:ext cx="8208912" cy="579350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13E810-D6F5-0A40-AF31-A8F029E191D0}"/>
              </a:ext>
            </a:extLst>
          </p:cNvPr>
          <p:cNvSpPr txBox="1"/>
          <p:nvPr/>
        </p:nvSpPr>
        <p:spPr>
          <a:xfrm>
            <a:off x="3887924" y="2218774"/>
            <a:ext cx="12601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먹지 말고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2C81043-CD99-8F46-B499-66337D6756D8}"/>
              </a:ext>
            </a:extLst>
          </p:cNvPr>
          <p:cNvSpPr txBox="1"/>
          <p:nvPr/>
        </p:nvSpPr>
        <p:spPr>
          <a:xfrm>
            <a:off x="3275856" y="3154878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자지 말고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5D47E5-7DB3-E443-B0CC-24C987A6EB17}"/>
              </a:ext>
            </a:extLst>
          </p:cNvPr>
          <p:cNvSpPr txBox="1"/>
          <p:nvPr/>
        </p:nvSpPr>
        <p:spPr>
          <a:xfrm>
            <a:off x="5436096" y="4162990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하지 말고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ECD8A4E-B2A1-0646-A222-2C6717322388}"/>
              </a:ext>
            </a:extLst>
          </p:cNvPr>
          <p:cNvSpPr txBox="1"/>
          <p:nvPr/>
        </p:nvSpPr>
        <p:spPr>
          <a:xfrm>
            <a:off x="3707904" y="5099094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가지 말고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44DB9F6B-758B-9248-B662-48012F25AF8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0625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97C073D8-8434-794F-A6CF-A813AD21C602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86C03DE-1141-C147-BA5E-844AD4CA7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280920" cy="5793507"/>
          </a:xfr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xmlns="" id="{C8CC8056-0A40-9D43-BB00-A5F06F5AACD5}"/>
              </a:ext>
            </a:extLst>
          </p:cNvPr>
          <p:cNvSpPr/>
          <p:nvPr/>
        </p:nvSpPr>
        <p:spPr>
          <a:xfrm>
            <a:off x="467544" y="4077072"/>
            <a:ext cx="3096344" cy="690371"/>
          </a:xfrm>
          <a:prstGeom prst="wedgeEllipseCallout">
            <a:avLst>
              <a:gd name="adj1" fmla="val 25150"/>
              <a:gd name="adj2" fmla="val 10329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지 </a:t>
            </a:r>
            <a:r>
              <a:rPr lang="ko-KR" altLang="en-US" dirty="0"/>
              <a:t>말고 </a:t>
            </a:r>
            <a:r>
              <a:rPr lang="en-US" altLang="ko-KR" dirty="0" smtClean="0"/>
              <a:t>-(</a:t>
            </a:r>
            <a:r>
              <a:rPr lang="ko-KR" altLang="en-US" dirty="0" smtClean="0"/>
              <a:t>으</a:t>
            </a:r>
            <a:r>
              <a:rPr lang="en-US" altLang="ko-KR" dirty="0" smtClean="0"/>
              <a:t>)</a:t>
            </a:r>
            <a:r>
              <a:rPr lang="ko-KR" altLang="en-US" dirty="0" smtClean="0"/>
              <a:t>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1416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10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아프지 말아요</a:t>
            </a:r>
            <a:r>
              <a:rPr lang="en-US" altLang="ko-KR" sz="2400" dirty="0"/>
              <a:t>’</a:t>
            </a:r>
            <a:r>
              <a:rPr lang="ko-KR" altLang="en-US" sz="2400" dirty="0"/>
              <a:t>의 영상 </a:t>
            </a:r>
            <a:r>
              <a:rPr lang="x-none" altLang="x-none" sz="2400" dirty="0"/>
              <a:t>질문에 답하기</a:t>
            </a:r>
            <a:endParaRPr lang="en-US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x-none" altLang="x-none" sz="2400" dirty="0"/>
              <a:t> </a:t>
            </a:r>
            <a:r>
              <a:rPr lang="en-US" altLang="x-none" sz="2400" dirty="0"/>
              <a:t> 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ko-KR" altLang="en-US" sz="2400" dirty="0"/>
              <a:t>단어 </a:t>
            </a:r>
            <a:r>
              <a:rPr lang="ko-KR" altLang="en-US" sz="2400" dirty="0" smtClean="0"/>
              <a:t>공부하기  </a:t>
            </a:r>
            <a:endParaRPr lang="en-US" altLang="ko-K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400" dirty="0"/>
              <a:t>     </a:t>
            </a:r>
            <a:r>
              <a:rPr lang="en-US" sz="2400" dirty="0">
                <a:hlinkClick r:id="rId2"/>
              </a:rPr>
              <a:t>http://</a:t>
            </a:r>
            <a:r>
              <a:rPr lang="en-US" sz="2400" dirty="0" err="1">
                <a:hlinkClick r:id="rId2"/>
              </a:rPr>
              <a:t>gg.gg</a:t>
            </a:r>
            <a:r>
              <a:rPr lang="en-US" sz="2400" dirty="0">
                <a:hlinkClick r:id="rId2"/>
              </a:rPr>
              <a:t>/i69u9 </a:t>
            </a:r>
            <a:endParaRPr lang="en-US" altLang="ko-K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전래동화 </a:t>
            </a:r>
            <a:r>
              <a:rPr lang="en-US" altLang="ko-KR" sz="2400" dirty="0"/>
              <a:t>&lt;</a:t>
            </a:r>
            <a:r>
              <a:rPr lang="ko-KR" altLang="en-US" sz="2400" dirty="0"/>
              <a:t>금덩이보다 더 소중한 것</a:t>
            </a:r>
            <a:r>
              <a:rPr lang="en-US" altLang="ko-KR" sz="2400" dirty="0"/>
              <a:t>&gt;</a:t>
            </a:r>
            <a:r>
              <a:rPr lang="ko-KR" altLang="en-US" sz="2400" dirty="0"/>
              <a:t> 쓰기 숙제</a:t>
            </a:r>
            <a:r>
              <a:rPr lang="en-US" altLang="ko-KR" sz="2400" dirty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38-41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(10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5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dirty="0" smtClean="0"/>
              <a:t> </a:t>
            </a:r>
            <a:r>
              <a:rPr lang="x-none" altLang="x-none" sz="2400" dirty="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610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040560"/>
          </a:xfrm>
          <a:solidFill>
            <a:schemeClr val="accent3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 smtClean="0">
                <a:solidFill>
                  <a:schemeClr val="tx1"/>
                </a:solidFill>
              </a:rPr>
              <a:t>3-2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</a:t>
            </a:r>
            <a:r>
              <a:rPr lang="en-US" altLang="ko-KR" sz="5600" dirty="0" smtClean="0">
                <a:solidFill>
                  <a:schemeClr val="tx1"/>
                </a:solidFill>
              </a:rPr>
              <a:t>-2</a:t>
            </a:r>
            <a:r>
              <a:rPr lang="ko-KR" altLang="en-US" sz="5600" dirty="0" smtClean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 smtClean="0">
                <a:solidFill>
                  <a:schemeClr val="tx1"/>
                </a:solidFill>
              </a:rPr>
              <a:t>2</a:t>
            </a:r>
            <a:r>
              <a:rPr lang="en-US" altLang="ko-KR" sz="5600" dirty="0">
                <a:solidFill>
                  <a:schemeClr val="tx1"/>
                </a:solidFill>
              </a:rPr>
              <a:t>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5200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KLEAR </a:t>
            </a:r>
            <a:r>
              <a:rPr lang="en-US" sz="5200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Textbook</a:t>
            </a:r>
            <a:r>
              <a:rPr lang="en-US" altLang="ko-KR" sz="5200" dirty="0" smtClean="0">
                <a:solidFill>
                  <a:schemeClr val="tx1"/>
                </a:solidFill>
              </a:rPr>
              <a:t>➭ </a:t>
            </a:r>
            <a:r>
              <a:rPr lang="en-US" sz="5200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sz="52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5200" dirty="0" smtClean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endParaRPr lang="en-US" altLang="ko-KR" sz="5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</a:t>
            </a:r>
            <a:r>
              <a:rPr lang="en-US" altLang="ko-KR" sz="5600" dirty="0" smtClean="0">
                <a:solidFill>
                  <a:schemeClr val="tx1"/>
                </a:solidFill>
              </a:rPr>
              <a:t>➭  </a:t>
            </a:r>
            <a:r>
              <a:rPr lang="en-US" altLang="ko-KR" sz="5600" dirty="0">
                <a:solidFill>
                  <a:schemeClr val="tx1"/>
                </a:solidFill>
              </a:rPr>
              <a:t>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 smtClean="0">
                <a:solidFill>
                  <a:schemeClr val="tx1"/>
                </a:solidFill>
              </a:rPr>
              <a:t>4</a:t>
            </a:r>
            <a:r>
              <a:rPr lang="en-US" altLang="ko-KR" sz="5600" dirty="0">
                <a:solidFill>
                  <a:schemeClr val="tx1"/>
                </a:solidFill>
              </a:rPr>
              <a:t>.</a:t>
            </a:r>
            <a:r>
              <a:rPr lang="ko-KR" altLang="en-US" sz="5600" dirty="0">
                <a:solidFill>
                  <a:schemeClr val="tx1"/>
                </a:solidFill>
              </a:rPr>
              <a:t> 영상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</a:t>
            </a:r>
            <a:r>
              <a:rPr lang="en-US" altLang="ko-KR" sz="5600" dirty="0" smtClean="0">
                <a:solidFill>
                  <a:schemeClr val="tx1"/>
                </a:solidFill>
              </a:rPr>
              <a:t>➭</a:t>
            </a:r>
            <a:r>
              <a:rPr lang="ko-KR" altLang="en-US" sz="5600" dirty="0" smtClean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https://www.youtube.com/watch?v=NHun9ftaKw4</a:t>
            </a:r>
            <a:endParaRPr lang="en-US" sz="56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https://www.youtube.com/watch?v=hjxZcTA27X8</a:t>
            </a:r>
            <a:endParaRPr lang="en-US" sz="5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84</a:t>
            </a:r>
            <a:r>
              <a:rPr kumimoji="1" lang="ko-KR" altLang="en-US" sz="2800" dirty="0" smtClean="0"/>
              <a:t>를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7BCEFDD-B313-1D40-B124-E32EC32B7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8" y="881694"/>
            <a:ext cx="8568952" cy="5267798"/>
          </a:xfrm>
        </p:spPr>
      </p:pic>
      <p:pic>
        <p:nvPicPr>
          <p:cNvPr id="10" name="Track 028" descr="Track 028">
            <a:hlinkClick r:id="" action="ppaction://media"/>
            <a:extLst>
              <a:ext uri="{FF2B5EF4-FFF2-40B4-BE49-F238E27FC236}">
                <a16:creationId xmlns:a16="http://schemas.microsoft.com/office/drawing/2014/main" xmlns="" id="{FCAB1FFA-B75B-9C4B-B1A9-0BF87A175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1844824"/>
            <a:ext cx="812800" cy="81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2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85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58A9821-3176-194C-BCF8-ED449504C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363272" cy="5184576"/>
          </a:xfr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endParaRPr lang="en-US" sz="3200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959C0DC-5990-524F-B201-E6453DEBC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9" y="980728"/>
            <a:ext cx="8363272" cy="532859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FE2DEB5-E6AB-8A4C-A307-A7EC781ACCE7}"/>
              </a:ext>
            </a:extLst>
          </p:cNvPr>
          <p:cNvSpPr txBox="1"/>
          <p:nvPr/>
        </p:nvSpPr>
        <p:spPr>
          <a:xfrm>
            <a:off x="5508104" y="2113290"/>
            <a:ext cx="79208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안과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5AB7FA8-8FA4-FB40-95FF-0FDEC8BACFC8}"/>
              </a:ext>
            </a:extLst>
          </p:cNvPr>
          <p:cNvSpPr txBox="1"/>
          <p:nvPr/>
        </p:nvSpPr>
        <p:spPr>
          <a:xfrm>
            <a:off x="5508104" y="2852936"/>
            <a:ext cx="79208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치과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C4ED7D0-3C44-CC4C-A788-7B0C72D454B7}"/>
              </a:ext>
            </a:extLst>
          </p:cNvPr>
          <p:cNvSpPr txBox="1"/>
          <p:nvPr/>
        </p:nvSpPr>
        <p:spPr>
          <a:xfrm>
            <a:off x="5436974" y="3667719"/>
            <a:ext cx="100811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피부과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C7EB087-1A91-5A43-AF21-9AEDEB45CD6E}"/>
              </a:ext>
            </a:extLst>
          </p:cNvPr>
          <p:cNvSpPr txBox="1"/>
          <p:nvPr/>
        </p:nvSpPr>
        <p:spPr>
          <a:xfrm>
            <a:off x="5508104" y="4569295"/>
            <a:ext cx="86409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내과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77A87D0-3940-A240-BA80-35445484109D}"/>
              </a:ext>
            </a:extLst>
          </p:cNvPr>
          <p:cNvSpPr txBox="1"/>
          <p:nvPr/>
        </p:nvSpPr>
        <p:spPr>
          <a:xfrm>
            <a:off x="5346086" y="5245611"/>
            <a:ext cx="11161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정형외과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xmlns="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0" grpId="0"/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348880"/>
            <a:ext cx="8238937" cy="1902937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 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>
                <a:solidFill>
                  <a:srgbClr val="0070C0"/>
                </a:solidFill>
                <a:hlinkClick r:id="rId2"/>
              </a:rPr>
              <a:t>10</a:t>
            </a:r>
            <a:r>
              <a:rPr kumimoji="1" lang="ko-KR" altLang="en-US" dirty="0">
                <a:solidFill>
                  <a:srgbClr val="0070C0"/>
                </a:solidFill>
                <a:hlinkClick r:id="rId2"/>
              </a:rPr>
              <a:t>과 </a:t>
            </a:r>
            <a:r>
              <a:rPr kumimoji="1" lang="en-US" altLang="ko-KR" dirty="0">
                <a:solidFill>
                  <a:srgbClr val="0070C0"/>
                </a:solidFill>
                <a:hlinkClick r:id="rId2"/>
              </a:rPr>
              <a:t>“</a:t>
            </a:r>
            <a:r>
              <a:rPr kumimoji="1" lang="ko-KR" altLang="en-US" dirty="0">
                <a:solidFill>
                  <a:srgbClr val="0070C0"/>
                </a:solidFill>
                <a:hlinkClick r:id="rId2"/>
              </a:rPr>
              <a:t>아픈데 집에 가도 돼요</a:t>
            </a:r>
            <a:r>
              <a:rPr kumimoji="1" lang="en-US" altLang="ko-KR" dirty="0">
                <a:solidFill>
                  <a:srgbClr val="0070C0"/>
                </a:solidFill>
                <a:hlinkClick r:id="rId2"/>
              </a:rPr>
              <a:t>?”</a:t>
            </a:r>
            <a:endParaRPr kumimoji="1" lang="en-US" altLang="ko-KR" dirty="0">
              <a:solidFill>
                <a:srgbClr val="0070C0"/>
              </a:solidFill>
            </a:endParaRPr>
          </a:p>
          <a:p>
            <a:pPr marL="0" indent="0" algn="ctr">
              <a:buNone/>
              <a:defRPr/>
            </a:pPr>
            <a:r>
              <a:rPr lang="en-US" sz="2200" dirty="0" smtClean="0">
                <a:solidFill>
                  <a:srgbClr val="0070C0"/>
                </a:solidFill>
                <a:hlinkClick r:id="rId2"/>
              </a:rPr>
              <a:t>http://gg.gg/i69u9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endParaRPr kumimoji="1" lang="en-US" altLang="x-none" dirty="0"/>
          </a:p>
          <a:p>
            <a:pPr marL="0" indent="0" algn="ctr"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배워 봐요 </a:t>
            </a:r>
            <a:r>
              <a:rPr lang="en-US" altLang="ko-KR" sz="3600" dirty="0"/>
              <a:t>  </a:t>
            </a:r>
            <a:r>
              <a:rPr lang="en-US" altLang="ko-KR" sz="2400" dirty="0"/>
              <a:t>P.</a:t>
            </a:r>
            <a:r>
              <a:rPr lang="ko-KR" altLang="en-US" sz="2400" dirty="0"/>
              <a:t> </a:t>
            </a:r>
            <a:r>
              <a:rPr lang="en-US" altLang="ko-KR" sz="2400" dirty="0"/>
              <a:t>85</a:t>
            </a:r>
            <a:endParaRPr lang="en-US" sz="24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E6B47A8-E851-F245-A7F6-F31A2D307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6" y="1052736"/>
            <a:ext cx="8229599" cy="5256584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3070</TotalTime>
  <Words>1398</Words>
  <Application>Microsoft Office PowerPoint</Application>
  <PresentationFormat>On-screen Show (4:3)</PresentationFormat>
  <Paragraphs>359</Paragraphs>
  <Slides>49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2" baseType="lpstr">
      <vt:lpstr>바탕</vt:lpstr>
      <vt:lpstr>Gill Sans</vt:lpstr>
      <vt:lpstr>굴림</vt:lpstr>
      <vt:lpstr>굴림</vt:lpstr>
      <vt:lpstr>굴림체</vt:lpstr>
      <vt:lpstr>MS PGothic</vt:lpstr>
      <vt:lpstr>Arial</vt:lpstr>
      <vt:lpstr>Calibri</vt:lpstr>
      <vt:lpstr>Palatino Linotype</vt:lpstr>
      <vt:lpstr>Tahoma</vt:lpstr>
      <vt:lpstr>Times New Roman</vt:lpstr>
      <vt:lpstr>Wingdings</vt:lpstr>
      <vt:lpstr>Default Design</vt:lpstr>
      <vt:lpstr>     재외동포를 위한 한국어 (영어권)   3-2 </vt:lpstr>
      <vt:lpstr>재외동포를 위한 한국어 3-2   10 과 아픈데 집에 가도 돼요? I feel sick, so may I go home?  </vt:lpstr>
      <vt:lpstr>이야기해 보세요! </vt:lpstr>
      <vt:lpstr>교과서 P. 84를 펴세요.</vt:lpstr>
      <vt:lpstr> 교과서 P. 84를 펴세요.</vt:lpstr>
      <vt:lpstr>새 단어 P. 85</vt:lpstr>
      <vt:lpstr>배워 봐요    </vt:lpstr>
      <vt:lpstr>Quizlet 단어연습 </vt:lpstr>
      <vt:lpstr>배워 봐요   P. 85</vt:lpstr>
      <vt:lpstr>- 는/(으)ㄴ데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써 보세요</vt:lpstr>
      <vt:lpstr>배워 봐요</vt:lpstr>
      <vt:lpstr>- 지 말고</vt:lpstr>
      <vt:lpstr>PowerPoint Presentation</vt:lpstr>
      <vt:lpstr>써 보세요</vt:lpstr>
      <vt:lpstr>&lt;아프지 말아요&gt; 구급차 쁘띠송</vt:lpstr>
      <vt:lpstr>듣고 말해 봐요</vt:lpstr>
      <vt:lpstr>말해 보세요   P.88</vt:lpstr>
      <vt:lpstr>읽고 써 봐요 P.89</vt:lpstr>
      <vt:lpstr>읽고 써 봐요   P.89</vt:lpstr>
      <vt:lpstr>PowerPoint Presentation</vt:lpstr>
      <vt:lpstr>PowerPoint Presentation</vt:lpstr>
      <vt:lpstr>문화를 배워요</vt:lpstr>
      <vt:lpstr>&lt;금덩이보다 더 소중한 것&gt; (전래동화)</vt:lpstr>
      <vt:lpstr>       &lt;금덩이보다 소중한 것&gt;  (쓰기 숙제)</vt:lpstr>
      <vt:lpstr>Quizlet 단어 연습 </vt:lpstr>
      <vt:lpstr>연습문제 P. 38-41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445</cp:revision>
  <dcterms:created xsi:type="dcterms:W3CDTF">2008-02-12T07:53:45Z</dcterms:created>
  <dcterms:modified xsi:type="dcterms:W3CDTF">2020-05-27T15:49:53Z</dcterms:modified>
</cp:coreProperties>
</file>